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 id="2147483683" r:id="rId2"/>
    <p:sldMasterId id="2147483672" r:id="rId3"/>
  </p:sldMasterIdLst>
  <p:notesMasterIdLst>
    <p:notesMasterId r:id="rId37"/>
  </p:notesMasterIdLst>
  <p:sldIdLst>
    <p:sldId id="271" r:id="rId4"/>
    <p:sldId id="299" r:id="rId5"/>
    <p:sldId id="300" r:id="rId6"/>
    <p:sldId id="278" r:id="rId7"/>
    <p:sldId id="264" r:id="rId8"/>
    <p:sldId id="280" r:id="rId9"/>
    <p:sldId id="282" r:id="rId10"/>
    <p:sldId id="279" r:id="rId11"/>
    <p:sldId id="281" r:id="rId12"/>
    <p:sldId id="328" r:id="rId13"/>
    <p:sldId id="327" r:id="rId14"/>
    <p:sldId id="308" r:id="rId15"/>
    <p:sldId id="322" r:id="rId16"/>
    <p:sldId id="323" r:id="rId17"/>
    <p:sldId id="319" r:id="rId18"/>
    <p:sldId id="321" r:id="rId19"/>
    <p:sldId id="320" r:id="rId20"/>
    <p:sldId id="325" r:id="rId21"/>
    <p:sldId id="329" r:id="rId22"/>
    <p:sldId id="283" r:id="rId23"/>
    <p:sldId id="284" r:id="rId24"/>
    <p:sldId id="302" r:id="rId25"/>
    <p:sldId id="286" r:id="rId26"/>
    <p:sldId id="287" r:id="rId27"/>
    <p:sldId id="303" r:id="rId28"/>
    <p:sldId id="288" r:id="rId29"/>
    <p:sldId id="295" r:id="rId30"/>
    <p:sldId id="298" r:id="rId31"/>
    <p:sldId id="296" r:id="rId32"/>
    <p:sldId id="297" r:id="rId33"/>
    <p:sldId id="293" r:id="rId34"/>
    <p:sldId id="330" r:id="rId35"/>
    <p:sldId id="276" r:id="rId36"/>
  </p:sldIdLst>
  <p:sldSz cx="12192000" cy="6858000"/>
  <p:notesSz cx="6797675" cy="9926638"/>
  <p:custDataLst>
    <p:tags r:id="rId38"/>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orian CAHAGNE" initials="FC" lastIdx="1" clrIdx="0">
    <p:extLst>
      <p:ext uri="{19B8F6BF-5375-455C-9EA6-DF929625EA0E}">
        <p15:presenceInfo xmlns:p15="http://schemas.microsoft.com/office/powerpoint/2012/main" userId="S-1-5-21-1199268550-29495625-1008150880-180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00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6" autoAdjust="0"/>
    <p:restoredTop sz="93961" autoAdjust="0"/>
  </p:normalViewPr>
  <p:slideViewPr>
    <p:cSldViewPr snapToGrid="0">
      <p:cViewPr varScale="1">
        <p:scale>
          <a:sx n="106" d="100"/>
          <a:sy n="106" d="100"/>
        </p:scale>
        <p:origin x="60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commentAuthors" Target="commentAuthors.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94D4C3C-0B21-4F53-AA28-BF95DB970B57}" type="datetimeFigureOut">
              <a:rPr lang="fr-FR" smtClean="0"/>
              <a:t>15/05/2025</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A864B98-15E6-44F5-88C1-60163188E03F}" type="slidenum">
              <a:rPr lang="fr-FR" smtClean="0"/>
              <a:t>‹N°›</a:t>
            </a:fld>
            <a:endParaRPr lang="fr-FR"/>
          </a:p>
        </p:txBody>
      </p:sp>
    </p:spTree>
    <p:extLst>
      <p:ext uri="{BB962C8B-B14F-4D97-AF65-F5344CB8AC3E}">
        <p14:creationId xmlns:p14="http://schemas.microsoft.com/office/powerpoint/2010/main" val="3322085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A864B98-15E6-44F5-88C1-60163188E03F}" type="slidenum">
              <a:rPr lang="fr-FR" smtClean="0"/>
              <a:t>7</a:t>
            </a:fld>
            <a:endParaRPr lang="fr-FR"/>
          </a:p>
        </p:txBody>
      </p:sp>
    </p:spTree>
    <p:extLst>
      <p:ext uri="{BB962C8B-B14F-4D97-AF65-F5344CB8AC3E}">
        <p14:creationId xmlns:p14="http://schemas.microsoft.com/office/powerpoint/2010/main" val="1531570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ge de gar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77EE1AD-EAB1-4BCF-F809-CA532F86BEE5}"/>
              </a:ext>
            </a:extLst>
          </p:cNvPr>
          <p:cNvSpPr/>
          <p:nvPr userDrawn="1"/>
        </p:nvSpPr>
        <p:spPr>
          <a:xfrm>
            <a:off x="577356" y="950133"/>
            <a:ext cx="11614644" cy="5907868"/>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a:solidFill>
                  <a:schemeClr val="bg1"/>
                </a:solidFill>
              </a:defRPr>
            </a:lvl1pPr>
          </a:lstStyle>
          <a:p>
            <a:r>
              <a:rPr lang="fr-FR"/>
              <a:t>Titre de la présentation</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p:nvPr>
        </p:nvSpPr>
        <p:spPr>
          <a:xfrm>
            <a:off x="838200" y="3602038"/>
            <a:ext cx="10845512"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lvl1pPr>
              <a:defRPr>
                <a:solidFill>
                  <a:schemeClr val="bg1"/>
                </a:solidFill>
              </a:defRPr>
            </a:lvl1pPr>
          </a:lstStyle>
          <a:p>
            <a:fld id="{99EB4B13-5946-AC48-BE90-3ED937740A8E}" type="datetimeFigureOut">
              <a:rPr lang="fr-FR" smtClean="0"/>
              <a:pPr/>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lvl1pPr>
              <a:defRPr>
                <a:solidFill>
                  <a:schemeClr val="bg1"/>
                </a:solidFill>
              </a:defRPr>
            </a:lvl1p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lvl1pPr>
              <a:defRPr>
                <a:solidFill>
                  <a:schemeClr val="bg1"/>
                </a:solidFill>
              </a:defRPr>
            </a:lvl1pPr>
          </a:lstStyle>
          <a:p>
            <a:fld id="{CC5F32FB-BCDC-504B-89E4-DE29115579BB}" type="slidenum">
              <a:rPr lang="fr-FR" smtClean="0"/>
              <a:pPr/>
              <a:t>‹N°›</a:t>
            </a:fld>
            <a:endParaRPr lang="fr-FR"/>
          </a:p>
        </p:txBody>
      </p:sp>
      <p:pic>
        <p:nvPicPr>
          <p:cNvPr id="10" name="Image 9" descr="Une image contenant Police, Graphique, logo, texte&#10;&#10;Description générée automatiquement">
            <a:extLst>
              <a:ext uri="{FF2B5EF4-FFF2-40B4-BE49-F238E27FC236}">
                <a16:creationId xmlns:a16="http://schemas.microsoft.com/office/drawing/2014/main" id="{11EBB2B7-73B8-56E9-DEA3-2FD7F17366FF}"/>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39062580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CA3478-56A4-3C93-781F-4E0A2B9C6188}"/>
              </a:ext>
            </a:extLst>
          </p:cNvPr>
          <p:cNvSpPr>
            <a:spLocks noGrp="1"/>
          </p:cNvSpPr>
          <p:nvPr>
            <p:ph type="title"/>
          </p:nvPr>
        </p:nvSpPr>
        <p:spPr>
          <a:xfrm>
            <a:off x="685372" y="449262"/>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910D539-F06F-49AA-7D8C-9F923804BEE7}"/>
              </a:ext>
            </a:extLst>
          </p:cNvPr>
          <p:cNvSpPr>
            <a:spLocks noGrp="1"/>
          </p:cNvSpPr>
          <p:nvPr>
            <p:ph type="pic" idx="1"/>
          </p:nvPr>
        </p:nvSpPr>
        <p:spPr>
          <a:xfrm>
            <a:off x="5183188" y="449263"/>
            <a:ext cx="6323440" cy="54117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a:extLst>
              <a:ext uri="{FF2B5EF4-FFF2-40B4-BE49-F238E27FC236}">
                <a16:creationId xmlns:a16="http://schemas.microsoft.com/office/drawing/2014/main" id="{C463042F-2E10-E6A3-6C8B-9FC333FF36F4}"/>
              </a:ext>
            </a:extLst>
          </p:cNvPr>
          <p:cNvSpPr>
            <a:spLocks noGrp="1"/>
          </p:cNvSpPr>
          <p:nvPr>
            <p:ph type="body" sz="half" idx="2"/>
          </p:nvPr>
        </p:nvSpPr>
        <p:spPr>
          <a:xfrm>
            <a:off x="685372" y="20494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8" name="Espace réservé de la date 4">
            <a:extLst>
              <a:ext uri="{FF2B5EF4-FFF2-40B4-BE49-F238E27FC236}">
                <a16:creationId xmlns:a16="http://schemas.microsoft.com/office/drawing/2014/main" id="{2EE7B13E-45F8-FEBB-F002-1A049F3F38A7}"/>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375F4100-61C4-A3D6-81B5-8B8E442B5840}"/>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71A1081B-A591-E3F6-B5B1-D28EC8CDC39F}"/>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3066233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Remerciement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BCE527-8AB8-4A99-3B46-3CF38508B92A}"/>
              </a:ext>
            </a:extLst>
          </p:cNvPr>
          <p:cNvSpPr/>
          <p:nvPr userDrawn="1"/>
        </p:nvSpPr>
        <p:spPr>
          <a:xfrm>
            <a:off x="577356" y="950133"/>
            <a:ext cx="11614644" cy="590786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b="0" i="0">
                <a:solidFill>
                  <a:schemeClr val="accent1"/>
                </a:solidFill>
                <a:latin typeface="Raleway" pitchFamily="2" charset="77"/>
              </a:defRPr>
            </a:lvl1pPr>
          </a:lstStyle>
          <a:p>
            <a:r>
              <a:rPr lang="fr-FR"/>
              <a:t>Merci</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hasCustomPrompt="1"/>
          </p:nvPr>
        </p:nvSpPr>
        <p:spPr>
          <a:xfrm>
            <a:off x="838200" y="3602038"/>
            <a:ext cx="10845512" cy="1655762"/>
          </a:xfrm>
        </p:spPr>
        <p:txBody>
          <a:bodyPr/>
          <a:lstStyle>
            <a:lvl1pPr marL="0" indent="0" algn="ctr">
              <a:buNone/>
              <a:defRPr sz="2400" b="0" i="0">
                <a:solidFill>
                  <a:schemeClr val="accent1"/>
                </a:solidFill>
                <a:latin typeface="Crimson Pro"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Remerciements</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lvl1pPr>
              <a:defRPr>
                <a:solidFill>
                  <a:schemeClr val="tx2"/>
                </a:solidFill>
              </a:defRPr>
            </a:lvl1pPr>
          </a:lstStyle>
          <a:p>
            <a:fld id="{99EB4B13-5946-AC48-BE90-3ED937740A8E}" type="datetimeFigureOut">
              <a:rPr lang="fr-FR" smtClean="0"/>
              <a:pPr/>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lvl1pPr>
              <a:defRPr>
                <a:solidFill>
                  <a:schemeClr val="tx2"/>
                </a:solidFill>
              </a:defRPr>
            </a:lvl1p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lvl1pPr>
              <a:defRPr>
                <a:solidFill>
                  <a:schemeClr val="tx2"/>
                </a:solidFill>
              </a:defRPr>
            </a:lvl1pPr>
          </a:lstStyle>
          <a:p>
            <a:fld id="{CC5F32FB-BCDC-504B-89E4-DE29115579BB}" type="slidenum">
              <a:rPr lang="fr-FR" smtClean="0"/>
              <a:pPr/>
              <a:t>‹N°›</a:t>
            </a:fld>
            <a:endParaRPr lang="fr-FR"/>
          </a:p>
        </p:txBody>
      </p:sp>
      <p:pic>
        <p:nvPicPr>
          <p:cNvPr id="7" name="Image 6" descr="Une image contenant Police, Graphique, logo, texte&#10;&#10;Description générée automatiquement">
            <a:extLst>
              <a:ext uri="{FF2B5EF4-FFF2-40B4-BE49-F238E27FC236}">
                <a16:creationId xmlns:a16="http://schemas.microsoft.com/office/drawing/2014/main" id="{C719C1D9-3346-F27E-FE61-FF08A40B0482}"/>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5817782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Page de gar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77EE1AD-EAB1-4BCF-F809-CA532F86BEE5}"/>
              </a:ext>
            </a:extLst>
          </p:cNvPr>
          <p:cNvSpPr/>
          <p:nvPr userDrawn="1"/>
        </p:nvSpPr>
        <p:spPr>
          <a:xfrm>
            <a:off x="577356" y="950133"/>
            <a:ext cx="11614644" cy="590786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a:lvl1pPr>
          </a:lstStyle>
          <a:p>
            <a:r>
              <a:rPr lang="fr-FR"/>
              <a:t>Titre de la présentation</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p:nvPr>
        </p:nvSpPr>
        <p:spPr>
          <a:xfrm>
            <a:off x="838200" y="3602038"/>
            <a:ext cx="1084551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p>
            <a:fld id="{99EB4B13-5946-AC48-BE90-3ED937740A8E}"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p>
            <a:fld id="{CC5F32FB-BCDC-504B-89E4-DE29115579BB}" type="slidenum">
              <a:rPr lang="fr-FR" smtClean="0"/>
              <a:t>‹N°›</a:t>
            </a:fld>
            <a:endParaRPr lang="fr-FR"/>
          </a:p>
        </p:txBody>
      </p:sp>
      <p:pic>
        <p:nvPicPr>
          <p:cNvPr id="10" name="Image 9" descr="Une image contenant Police, Graphique, logo, texte&#10;&#10;Description générée automatiquement">
            <a:extLst>
              <a:ext uri="{FF2B5EF4-FFF2-40B4-BE49-F238E27FC236}">
                <a16:creationId xmlns:a16="http://schemas.microsoft.com/office/drawing/2014/main" id="{11EBB2B7-73B8-56E9-DEA3-2FD7F17366FF}"/>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40578884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Page de chapitr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BCE527-8AB8-4A99-3B46-3CF38508B92A}"/>
              </a:ext>
            </a:extLst>
          </p:cNvPr>
          <p:cNvSpPr/>
          <p:nvPr userDrawn="1"/>
        </p:nvSpPr>
        <p:spPr>
          <a:xfrm>
            <a:off x="577356" y="950133"/>
            <a:ext cx="11614644" cy="590786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b="0" i="0">
                <a:latin typeface="Raleway" pitchFamily="2" charset="77"/>
              </a:defRPr>
            </a:lvl1pPr>
          </a:lstStyle>
          <a:p>
            <a:r>
              <a:rPr lang="fr-FR"/>
              <a:t>Titre de chapitre</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p:nvPr>
        </p:nvSpPr>
        <p:spPr>
          <a:xfrm>
            <a:off x="838200" y="3602038"/>
            <a:ext cx="10845512" cy="1655762"/>
          </a:xfrm>
        </p:spPr>
        <p:txBody>
          <a:bodyPr/>
          <a:lstStyle>
            <a:lvl1pPr marL="0" indent="0" algn="ctr">
              <a:buNone/>
              <a:defRPr sz="2400" b="0" i="0">
                <a:latin typeface="Crimson Pro"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p>
            <a:fld id="{99EB4B13-5946-AC48-BE90-3ED937740A8E}"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p>
            <a:fld id="{CC5F32FB-BCDC-504B-89E4-DE29115579BB}" type="slidenum">
              <a:rPr lang="fr-FR" smtClean="0"/>
              <a:t>‹N°›</a:t>
            </a:fld>
            <a:endParaRPr lang="fr-FR"/>
          </a:p>
        </p:txBody>
      </p:sp>
      <p:pic>
        <p:nvPicPr>
          <p:cNvPr id="7" name="Image 6" descr="Une image contenant Police, Graphique, logo, texte&#10;&#10;Description générée automatiquement">
            <a:extLst>
              <a:ext uri="{FF2B5EF4-FFF2-40B4-BE49-F238E27FC236}">
                <a16:creationId xmlns:a16="http://schemas.microsoft.com/office/drawing/2014/main" id="{6098CA95-939B-D855-E9DA-264094D93475}"/>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21129479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1601837-5B07-9A2F-D688-AE87B489F99F}"/>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D48D2B13-F910-A9F0-1925-CF591F8E45BE}"/>
              </a:ext>
            </a:extLst>
          </p:cNvPr>
          <p:cNvSpPr>
            <a:spLocks noGrp="1"/>
          </p:cNvSpPr>
          <p:nvPr>
            <p:ph type="title"/>
          </p:nvPr>
        </p:nvSpPr>
        <p:spPr>
          <a:xfrm>
            <a:off x="677816" y="727497"/>
            <a:ext cx="10845513" cy="926615"/>
          </a:xfrm>
        </p:spPr>
        <p:txBody>
          <a:bodyPr/>
          <a:lstStyle>
            <a:lvl1pPr>
              <a:defRPr>
                <a:solidFill>
                  <a:schemeClr val="tx2"/>
                </a:solidFill>
              </a:defRPr>
            </a:lvl1pPr>
          </a:lstStyle>
          <a:p>
            <a:r>
              <a:rPr lang="fr-FR"/>
              <a:t>Modifiez le style du titre</a:t>
            </a:r>
          </a:p>
        </p:txBody>
      </p:sp>
      <p:sp>
        <p:nvSpPr>
          <p:cNvPr id="3" name="Espace réservé du contenu 2">
            <a:extLst>
              <a:ext uri="{FF2B5EF4-FFF2-40B4-BE49-F238E27FC236}">
                <a16:creationId xmlns:a16="http://schemas.microsoft.com/office/drawing/2014/main" id="{DE8C8C5C-C6CC-7532-BCD2-ACD757E324C5}"/>
              </a:ext>
            </a:extLst>
          </p:cNvPr>
          <p:cNvSpPr>
            <a:spLocks noGrp="1"/>
          </p:cNvSpPr>
          <p:nvPr>
            <p:ph idx="1"/>
          </p:nvPr>
        </p:nvSpPr>
        <p:spPr>
          <a:xfrm>
            <a:off x="677816" y="1865376"/>
            <a:ext cx="10845513" cy="41919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e la date 4">
            <a:extLst>
              <a:ext uri="{FF2B5EF4-FFF2-40B4-BE49-F238E27FC236}">
                <a16:creationId xmlns:a16="http://schemas.microsoft.com/office/drawing/2014/main" id="{F2DD17E8-16CD-E187-5C7F-94BCD12A3EF7}"/>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7B2B8237-6117-0B17-02C9-356C464AD513}"/>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CAE9C822-F34F-62C2-5C15-CD39946DBCA7}"/>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653314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0A66C60-1790-8A83-C4E7-D223E23E2636}"/>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D6AC8BC4-DD3F-33EC-A0FC-640EE7B9DEF9}"/>
              </a:ext>
            </a:extLst>
          </p:cNvPr>
          <p:cNvSpPr>
            <a:spLocks noGrp="1"/>
          </p:cNvSpPr>
          <p:nvPr>
            <p:ph type="title"/>
          </p:nvPr>
        </p:nvSpPr>
        <p:spPr>
          <a:xfrm>
            <a:off x="677816" y="653574"/>
            <a:ext cx="10845512" cy="3282315"/>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56E7F0B-E065-4E7D-79BB-5012A0713EDE}"/>
              </a:ext>
            </a:extLst>
          </p:cNvPr>
          <p:cNvSpPr>
            <a:spLocks noGrp="1"/>
          </p:cNvSpPr>
          <p:nvPr>
            <p:ph type="body" idx="1"/>
          </p:nvPr>
        </p:nvSpPr>
        <p:spPr>
          <a:xfrm>
            <a:off x="677816" y="4072129"/>
            <a:ext cx="10845512" cy="2017522"/>
          </a:xfrm>
        </p:spPr>
        <p:txBody>
          <a:bodyPr/>
          <a:lstStyle>
            <a:lvl1pPr marL="0" indent="0">
              <a:buNone/>
              <a:defRPr sz="2400" b="0" i="0">
                <a:solidFill>
                  <a:schemeClr val="tx2"/>
                </a:solidFill>
                <a:latin typeface="Raleway Light" pitchFamily="2" charset="77"/>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8" name="Espace réservé de la date 4">
            <a:extLst>
              <a:ext uri="{FF2B5EF4-FFF2-40B4-BE49-F238E27FC236}">
                <a16:creationId xmlns:a16="http://schemas.microsoft.com/office/drawing/2014/main" id="{B510B5A7-D416-ACDB-A61A-4BE14E14AEA1}"/>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00FEDBF5-3815-7746-298E-7CFC10F7EB2F}"/>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727C5DD3-2BB1-45E1-9F70-B7780B68A25A}"/>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4527232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8B6375-D1D6-77CD-FDC5-F2155EC1F6E3}"/>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170D6D87-F23C-29C9-DB88-6298A45B4E96}"/>
              </a:ext>
            </a:extLst>
          </p:cNvPr>
          <p:cNvSpPr>
            <a:spLocks noGrp="1"/>
          </p:cNvSpPr>
          <p:nvPr>
            <p:ph type="title"/>
          </p:nvPr>
        </p:nvSpPr>
        <p:spPr>
          <a:xfrm>
            <a:off x="677816" y="508750"/>
            <a:ext cx="10836368" cy="926615"/>
          </a:xfrm>
        </p:spPr>
        <p:txBody>
          <a:bodyPr/>
          <a:lstStyle/>
          <a:p>
            <a:r>
              <a:rPr lang="fr-FR"/>
              <a:t>Modifiez le style du titre</a:t>
            </a:r>
          </a:p>
        </p:txBody>
      </p:sp>
      <p:sp>
        <p:nvSpPr>
          <p:cNvPr id="3" name="Espace réservé du contenu 2">
            <a:extLst>
              <a:ext uri="{FF2B5EF4-FFF2-40B4-BE49-F238E27FC236}">
                <a16:creationId xmlns:a16="http://schemas.microsoft.com/office/drawing/2014/main" id="{F19B3313-5664-7A69-96A7-5012B8D400F7}"/>
              </a:ext>
            </a:extLst>
          </p:cNvPr>
          <p:cNvSpPr>
            <a:spLocks noGrp="1"/>
          </p:cNvSpPr>
          <p:nvPr>
            <p:ph sz="half" idx="1"/>
          </p:nvPr>
        </p:nvSpPr>
        <p:spPr>
          <a:xfrm>
            <a:off x="677816" y="1572768"/>
            <a:ext cx="5324856" cy="46041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FE78AE7-8284-7C09-343E-2EC1E0FF5862}"/>
              </a:ext>
            </a:extLst>
          </p:cNvPr>
          <p:cNvSpPr>
            <a:spLocks noGrp="1"/>
          </p:cNvSpPr>
          <p:nvPr>
            <p:ph sz="half" idx="2"/>
          </p:nvPr>
        </p:nvSpPr>
        <p:spPr>
          <a:xfrm>
            <a:off x="6189328" y="1572767"/>
            <a:ext cx="5324856" cy="46041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C9163F5-DDFD-9EF4-39B7-3C9BC0C14395}"/>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6" name="Espace réservé du pied de page 5">
            <a:extLst>
              <a:ext uri="{FF2B5EF4-FFF2-40B4-BE49-F238E27FC236}">
                <a16:creationId xmlns:a16="http://schemas.microsoft.com/office/drawing/2014/main" id="{A87DFF94-BA8F-8626-313F-C0CBD5F2D07D}"/>
              </a:ext>
            </a:extLst>
          </p:cNvPr>
          <p:cNvSpPr>
            <a:spLocks noGrp="1"/>
          </p:cNvSpPr>
          <p:nvPr>
            <p:ph type="ftr" sz="quarter" idx="11"/>
          </p:nvPr>
        </p:nvSpPr>
        <p:spPr>
          <a:xfrm>
            <a:off x="3878216" y="6356350"/>
            <a:ext cx="4114800" cy="365125"/>
          </a:xfrm>
        </p:spPr>
        <p:txBody>
          <a:bodyPr/>
          <a:lstStyle/>
          <a:p>
            <a:endParaRPr lang="fr-FR"/>
          </a:p>
        </p:txBody>
      </p:sp>
      <p:sp>
        <p:nvSpPr>
          <p:cNvPr id="7" name="Espace réservé du numéro de diapositive 6">
            <a:extLst>
              <a:ext uri="{FF2B5EF4-FFF2-40B4-BE49-F238E27FC236}">
                <a16:creationId xmlns:a16="http://schemas.microsoft.com/office/drawing/2014/main" id="{10C43325-4B02-A004-D3A4-5FD384B2408F}"/>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9211018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D6EB9E2-9E96-8527-6887-499D74462748}"/>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C97F1DC2-9313-DA74-308E-D60EDCDF1682}"/>
              </a:ext>
            </a:extLst>
          </p:cNvPr>
          <p:cNvSpPr>
            <a:spLocks noGrp="1"/>
          </p:cNvSpPr>
          <p:nvPr>
            <p:ph type="title"/>
          </p:nvPr>
        </p:nvSpPr>
        <p:spPr>
          <a:xfrm>
            <a:off x="677816" y="365125"/>
            <a:ext cx="10845512"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3DD4BD7-D65E-CE3B-2B9D-02425C085B6B}"/>
              </a:ext>
            </a:extLst>
          </p:cNvPr>
          <p:cNvSpPr>
            <a:spLocks noGrp="1"/>
          </p:cNvSpPr>
          <p:nvPr>
            <p:ph type="body" idx="1"/>
          </p:nvPr>
        </p:nvSpPr>
        <p:spPr>
          <a:xfrm>
            <a:off x="668672" y="1690688"/>
            <a:ext cx="53086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36C9D1E-D319-E9CF-71C4-350012CB22BE}"/>
              </a:ext>
            </a:extLst>
          </p:cNvPr>
          <p:cNvSpPr>
            <a:spLocks noGrp="1"/>
          </p:cNvSpPr>
          <p:nvPr>
            <p:ph sz="half" idx="2"/>
          </p:nvPr>
        </p:nvSpPr>
        <p:spPr>
          <a:xfrm>
            <a:off x="668672" y="2514600"/>
            <a:ext cx="530865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2F6E00B-6EC4-B8CE-9095-C7B264E26423}"/>
              </a:ext>
            </a:extLst>
          </p:cNvPr>
          <p:cNvSpPr>
            <a:spLocks noGrp="1"/>
          </p:cNvSpPr>
          <p:nvPr>
            <p:ph type="body" sz="quarter" idx="3"/>
          </p:nvPr>
        </p:nvSpPr>
        <p:spPr>
          <a:xfrm>
            <a:off x="6188534" y="1681163"/>
            <a:ext cx="533479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A2D44A9-C513-4C9A-A52F-770E94D88597}"/>
              </a:ext>
            </a:extLst>
          </p:cNvPr>
          <p:cNvSpPr>
            <a:spLocks noGrp="1"/>
          </p:cNvSpPr>
          <p:nvPr>
            <p:ph sz="quarter" idx="4"/>
          </p:nvPr>
        </p:nvSpPr>
        <p:spPr>
          <a:xfrm>
            <a:off x="6188534" y="2505075"/>
            <a:ext cx="5334794"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 name="Espace réservé de la date 4">
            <a:extLst>
              <a:ext uri="{FF2B5EF4-FFF2-40B4-BE49-F238E27FC236}">
                <a16:creationId xmlns:a16="http://schemas.microsoft.com/office/drawing/2014/main" id="{1F5C8435-9884-9872-D651-D224D646A036}"/>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11" name="Espace réservé du pied de page 5">
            <a:extLst>
              <a:ext uri="{FF2B5EF4-FFF2-40B4-BE49-F238E27FC236}">
                <a16:creationId xmlns:a16="http://schemas.microsoft.com/office/drawing/2014/main" id="{829DD373-C9B6-13C5-6649-70B66188AAE7}"/>
              </a:ext>
            </a:extLst>
          </p:cNvPr>
          <p:cNvSpPr>
            <a:spLocks noGrp="1"/>
          </p:cNvSpPr>
          <p:nvPr>
            <p:ph type="ftr" sz="quarter" idx="11"/>
          </p:nvPr>
        </p:nvSpPr>
        <p:spPr>
          <a:xfrm>
            <a:off x="3878216" y="6356350"/>
            <a:ext cx="4114800" cy="365125"/>
          </a:xfrm>
        </p:spPr>
        <p:txBody>
          <a:bodyPr/>
          <a:lstStyle/>
          <a:p>
            <a:endParaRPr lang="fr-FR"/>
          </a:p>
        </p:txBody>
      </p:sp>
      <p:sp>
        <p:nvSpPr>
          <p:cNvPr id="12" name="Espace réservé du numéro de diapositive 6">
            <a:extLst>
              <a:ext uri="{FF2B5EF4-FFF2-40B4-BE49-F238E27FC236}">
                <a16:creationId xmlns:a16="http://schemas.microsoft.com/office/drawing/2014/main" id="{F57EBF46-EA51-F5BC-CF2E-D13F0683C6E8}"/>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9782232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BDFF2FC-5E06-C63B-6105-6E56D1BCD992}"/>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A7EC5BB8-3A7B-4335-D5A8-6C57EC549BE0}"/>
              </a:ext>
            </a:extLst>
          </p:cNvPr>
          <p:cNvSpPr>
            <a:spLocks noGrp="1"/>
          </p:cNvSpPr>
          <p:nvPr>
            <p:ph type="title"/>
          </p:nvPr>
        </p:nvSpPr>
        <p:spPr>
          <a:xfrm>
            <a:off x="677817" y="1308585"/>
            <a:ext cx="10845511" cy="926615"/>
          </a:xfrm>
        </p:spPr>
        <p:txBody>
          <a:bodyPr/>
          <a:lstStyle/>
          <a:p>
            <a:r>
              <a:rPr lang="fr-FR"/>
              <a:t>Modifiez le style du titre</a:t>
            </a:r>
          </a:p>
        </p:txBody>
      </p:sp>
      <p:sp>
        <p:nvSpPr>
          <p:cNvPr id="6" name="Espace réservé de la date 4">
            <a:extLst>
              <a:ext uri="{FF2B5EF4-FFF2-40B4-BE49-F238E27FC236}">
                <a16:creationId xmlns:a16="http://schemas.microsoft.com/office/drawing/2014/main" id="{705EE9AF-6A27-4FEC-382A-B1BA28AAEFB2}"/>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7" name="Espace réservé du pied de page 5">
            <a:extLst>
              <a:ext uri="{FF2B5EF4-FFF2-40B4-BE49-F238E27FC236}">
                <a16:creationId xmlns:a16="http://schemas.microsoft.com/office/drawing/2014/main" id="{2C133D20-79DA-2DAB-692C-905EAA669305}"/>
              </a:ext>
            </a:extLst>
          </p:cNvPr>
          <p:cNvSpPr>
            <a:spLocks noGrp="1"/>
          </p:cNvSpPr>
          <p:nvPr>
            <p:ph type="ftr" sz="quarter" idx="11"/>
          </p:nvPr>
        </p:nvSpPr>
        <p:spPr>
          <a:xfrm>
            <a:off x="3878216" y="6356350"/>
            <a:ext cx="4114800" cy="365125"/>
          </a:xfrm>
        </p:spPr>
        <p:txBody>
          <a:bodyPr/>
          <a:lstStyle/>
          <a:p>
            <a:endParaRPr lang="fr-FR"/>
          </a:p>
        </p:txBody>
      </p:sp>
      <p:sp>
        <p:nvSpPr>
          <p:cNvPr id="8" name="Espace réservé du numéro de diapositive 6">
            <a:extLst>
              <a:ext uri="{FF2B5EF4-FFF2-40B4-BE49-F238E27FC236}">
                <a16:creationId xmlns:a16="http://schemas.microsoft.com/office/drawing/2014/main" id="{BA7ECC03-19B8-754D-7900-63A21E474D1A}"/>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39303589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09998E-E07A-6146-6284-BE125FB11421}"/>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8" name="Espace réservé de la date 4">
            <a:extLst>
              <a:ext uri="{FF2B5EF4-FFF2-40B4-BE49-F238E27FC236}">
                <a16:creationId xmlns:a16="http://schemas.microsoft.com/office/drawing/2014/main" id="{28156BA9-BD2F-A751-03BD-1CF78131D552}"/>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9224E9AE-B489-67DA-6303-EBC4EE9ED63F}"/>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2562B19E-1C8D-33A8-D749-BB0DFBA7E5E6}"/>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3958478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age de chapitr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BCE527-8AB8-4A99-3B46-3CF38508B92A}"/>
              </a:ext>
            </a:extLst>
          </p:cNvPr>
          <p:cNvSpPr/>
          <p:nvPr userDrawn="1"/>
        </p:nvSpPr>
        <p:spPr>
          <a:xfrm>
            <a:off x="577356" y="950133"/>
            <a:ext cx="11614644" cy="590786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b="0" i="0">
                <a:solidFill>
                  <a:schemeClr val="accent1"/>
                </a:solidFill>
                <a:latin typeface="Raleway" pitchFamily="2" charset="77"/>
              </a:defRPr>
            </a:lvl1pPr>
          </a:lstStyle>
          <a:p>
            <a:r>
              <a:rPr lang="fr-FR"/>
              <a:t>Titre de chapitre</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p:nvPr>
        </p:nvSpPr>
        <p:spPr>
          <a:xfrm>
            <a:off x="838200" y="3602038"/>
            <a:ext cx="10845512" cy="1655762"/>
          </a:xfrm>
        </p:spPr>
        <p:txBody>
          <a:bodyPr/>
          <a:lstStyle>
            <a:lvl1pPr marL="0" indent="0" algn="ctr">
              <a:buNone/>
              <a:defRPr sz="2400" b="0" i="0">
                <a:solidFill>
                  <a:schemeClr val="accent1"/>
                </a:solidFill>
                <a:latin typeface="Crimson Pro"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lvl1pPr>
              <a:defRPr>
                <a:solidFill>
                  <a:schemeClr val="tx2"/>
                </a:solidFill>
              </a:defRPr>
            </a:lvl1pPr>
          </a:lstStyle>
          <a:p>
            <a:fld id="{99EB4B13-5946-AC48-BE90-3ED937740A8E}" type="datetimeFigureOut">
              <a:rPr lang="fr-FR" smtClean="0"/>
              <a:pPr/>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lvl1pPr>
              <a:defRPr>
                <a:solidFill>
                  <a:schemeClr val="tx2"/>
                </a:solidFill>
              </a:defRPr>
            </a:lvl1p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lvl1pPr>
              <a:defRPr>
                <a:solidFill>
                  <a:schemeClr val="tx2"/>
                </a:solidFill>
              </a:defRPr>
            </a:lvl1pPr>
          </a:lstStyle>
          <a:p>
            <a:fld id="{CC5F32FB-BCDC-504B-89E4-DE29115579BB}" type="slidenum">
              <a:rPr lang="fr-FR" smtClean="0"/>
              <a:pPr/>
              <a:t>‹N°›</a:t>
            </a:fld>
            <a:endParaRPr lang="fr-FR"/>
          </a:p>
        </p:txBody>
      </p:sp>
      <p:pic>
        <p:nvPicPr>
          <p:cNvPr id="7" name="Image 6" descr="Une image contenant Police, Graphique, logo, texte&#10;&#10;Description générée automatiquement">
            <a:extLst>
              <a:ext uri="{FF2B5EF4-FFF2-40B4-BE49-F238E27FC236}">
                <a16:creationId xmlns:a16="http://schemas.microsoft.com/office/drawing/2014/main" id="{C719C1D9-3346-F27E-FE61-FF08A40B0482}"/>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11882145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AD93E07-8775-A4B4-4505-EF97E6D53041}"/>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88254397-AAC0-8577-0371-C69FC02D22BA}"/>
              </a:ext>
            </a:extLst>
          </p:cNvPr>
          <p:cNvSpPr>
            <a:spLocks noGrp="1"/>
          </p:cNvSpPr>
          <p:nvPr>
            <p:ph type="title"/>
          </p:nvPr>
        </p:nvSpPr>
        <p:spPr>
          <a:xfrm>
            <a:off x="697564" y="542544"/>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997F488-9B9B-7C5F-8DB9-4956EE1D03A7}"/>
              </a:ext>
            </a:extLst>
          </p:cNvPr>
          <p:cNvSpPr>
            <a:spLocks noGrp="1"/>
          </p:cNvSpPr>
          <p:nvPr>
            <p:ph idx="1"/>
          </p:nvPr>
        </p:nvSpPr>
        <p:spPr>
          <a:xfrm>
            <a:off x="5183188" y="542545"/>
            <a:ext cx="6340140" cy="54117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FE2F100-E9DD-D314-160B-4DC654AD86E9}"/>
              </a:ext>
            </a:extLst>
          </p:cNvPr>
          <p:cNvSpPr>
            <a:spLocks noGrp="1"/>
          </p:cNvSpPr>
          <p:nvPr>
            <p:ph type="body" sz="half" idx="2"/>
          </p:nvPr>
        </p:nvSpPr>
        <p:spPr>
          <a:xfrm>
            <a:off x="697564" y="2142744"/>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Espace réservé de la date 4">
            <a:extLst>
              <a:ext uri="{FF2B5EF4-FFF2-40B4-BE49-F238E27FC236}">
                <a16:creationId xmlns:a16="http://schemas.microsoft.com/office/drawing/2014/main" id="{BC844F25-FE77-54F9-8E9F-3D3055541576}"/>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A72A8398-2371-BA37-A509-44D8C5CF2E58}"/>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ED5208BA-FC92-0EC3-0D10-5D92AC116AC6}"/>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8635216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AA34714-A239-22C1-D2A9-73F03E223DA9}"/>
              </a:ext>
            </a:extLst>
          </p:cNvPr>
          <p:cNvSpPr/>
          <p:nvPr userDrawn="1"/>
        </p:nvSpPr>
        <p:spPr>
          <a:xfrm>
            <a:off x="0" y="0"/>
            <a:ext cx="12192000" cy="685800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29CA3478-56A4-3C93-781F-4E0A2B9C6188}"/>
              </a:ext>
            </a:extLst>
          </p:cNvPr>
          <p:cNvSpPr>
            <a:spLocks noGrp="1"/>
          </p:cNvSpPr>
          <p:nvPr>
            <p:ph type="title"/>
          </p:nvPr>
        </p:nvSpPr>
        <p:spPr>
          <a:xfrm>
            <a:off x="685372" y="449262"/>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910D539-F06F-49AA-7D8C-9F923804BEE7}"/>
              </a:ext>
            </a:extLst>
          </p:cNvPr>
          <p:cNvSpPr>
            <a:spLocks noGrp="1"/>
          </p:cNvSpPr>
          <p:nvPr>
            <p:ph type="pic" idx="1"/>
          </p:nvPr>
        </p:nvSpPr>
        <p:spPr>
          <a:xfrm>
            <a:off x="5183188" y="449263"/>
            <a:ext cx="6323440" cy="54117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463042F-2E10-E6A3-6C8B-9FC333FF36F4}"/>
              </a:ext>
            </a:extLst>
          </p:cNvPr>
          <p:cNvSpPr>
            <a:spLocks noGrp="1"/>
          </p:cNvSpPr>
          <p:nvPr>
            <p:ph type="body" sz="half" idx="2"/>
          </p:nvPr>
        </p:nvSpPr>
        <p:spPr>
          <a:xfrm>
            <a:off x="685372" y="20494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Espace réservé de la date 4">
            <a:extLst>
              <a:ext uri="{FF2B5EF4-FFF2-40B4-BE49-F238E27FC236}">
                <a16:creationId xmlns:a16="http://schemas.microsoft.com/office/drawing/2014/main" id="{2EE7B13E-45F8-FEBB-F002-1A049F3F38A7}"/>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375F4100-61C4-A3D6-81B5-8B8E442B5840}"/>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71A1081B-A591-E3F6-B5B1-D28EC8CDC39F}"/>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1779888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Remerciement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BCE527-8AB8-4A99-3B46-3CF38508B92A}"/>
              </a:ext>
            </a:extLst>
          </p:cNvPr>
          <p:cNvSpPr/>
          <p:nvPr userDrawn="1"/>
        </p:nvSpPr>
        <p:spPr>
          <a:xfrm>
            <a:off x="577356" y="950133"/>
            <a:ext cx="11614644" cy="590786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b="0" i="0">
                <a:latin typeface="Raleway" pitchFamily="2" charset="77"/>
              </a:defRPr>
            </a:lvl1pPr>
          </a:lstStyle>
          <a:p>
            <a:r>
              <a:rPr lang="fr-FR"/>
              <a:t>Merci</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hasCustomPrompt="1"/>
          </p:nvPr>
        </p:nvSpPr>
        <p:spPr>
          <a:xfrm>
            <a:off x="838200" y="3602038"/>
            <a:ext cx="10845512" cy="1655762"/>
          </a:xfrm>
        </p:spPr>
        <p:txBody>
          <a:bodyPr/>
          <a:lstStyle>
            <a:lvl1pPr marL="0" indent="0" algn="ctr">
              <a:buNone/>
              <a:defRPr sz="2400" b="0" i="0">
                <a:latin typeface="Crimson Pro"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Remerciements</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p>
            <a:fld id="{99EB4B13-5946-AC48-BE90-3ED937740A8E}"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p>
            <a:fld id="{CC5F32FB-BCDC-504B-89E4-DE29115579BB}" type="slidenum">
              <a:rPr lang="fr-FR" smtClean="0"/>
              <a:t>‹N°›</a:t>
            </a:fld>
            <a:endParaRPr lang="fr-FR"/>
          </a:p>
        </p:txBody>
      </p:sp>
      <p:pic>
        <p:nvPicPr>
          <p:cNvPr id="7" name="Image 6" descr="Une image contenant Police, Graphique, logo, texte&#10;&#10;Description générée automatiquement">
            <a:extLst>
              <a:ext uri="{FF2B5EF4-FFF2-40B4-BE49-F238E27FC236}">
                <a16:creationId xmlns:a16="http://schemas.microsoft.com/office/drawing/2014/main" id="{6098CA95-939B-D855-E9DA-264094D93475}"/>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39887462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Page de gar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77EE1AD-EAB1-4BCF-F809-CA532F86BEE5}"/>
              </a:ext>
            </a:extLst>
          </p:cNvPr>
          <p:cNvSpPr/>
          <p:nvPr userDrawn="1"/>
        </p:nvSpPr>
        <p:spPr>
          <a:xfrm>
            <a:off x="577356" y="950133"/>
            <a:ext cx="11614644" cy="590786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a:lvl1pPr>
          </a:lstStyle>
          <a:p>
            <a:r>
              <a:rPr lang="fr-FR"/>
              <a:t>Titre de la présentation</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p:nvPr>
        </p:nvSpPr>
        <p:spPr>
          <a:xfrm>
            <a:off x="838200" y="3602038"/>
            <a:ext cx="1084551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p>
            <a:fld id="{99EB4B13-5946-AC48-BE90-3ED937740A8E}"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p>
            <a:fld id="{CC5F32FB-BCDC-504B-89E4-DE29115579BB}" type="slidenum">
              <a:rPr lang="fr-FR" smtClean="0"/>
              <a:t>‹N°›</a:t>
            </a:fld>
            <a:endParaRPr lang="fr-FR"/>
          </a:p>
        </p:txBody>
      </p:sp>
      <p:pic>
        <p:nvPicPr>
          <p:cNvPr id="10" name="Image 9" descr="Une image contenant Police, Graphique, logo, texte&#10;&#10;Description générée automatiquement">
            <a:extLst>
              <a:ext uri="{FF2B5EF4-FFF2-40B4-BE49-F238E27FC236}">
                <a16:creationId xmlns:a16="http://schemas.microsoft.com/office/drawing/2014/main" id="{11EBB2B7-73B8-56E9-DEA3-2FD7F17366FF}"/>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149266654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Page de chapitr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BCE527-8AB8-4A99-3B46-3CF38508B92A}"/>
              </a:ext>
            </a:extLst>
          </p:cNvPr>
          <p:cNvSpPr/>
          <p:nvPr userDrawn="1"/>
        </p:nvSpPr>
        <p:spPr>
          <a:xfrm>
            <a:off x="577356" y="950133"/>
            <a:ext cx="11614644" cy="590786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b="0" i="0">
                <a:latin typeface="Raleway" pitchFamily="2" charset="77"/>
              </a:defRPr>
            </a:lvl1pPr>
          </a:lstStyle>
          <a:p>
            <a:r>
              <a:rPr lang="fr-FR"/>
              <a:t>Titre de chapitre</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p:nvPr>
        </p:nvSpPr>
        <p:spPr>
          <a:xfrm>
            <a:off x="838200" y="3602038"/>
            <a:ext cx="10845512" cy="1655762"/>
          </a:xfrm>
        </p:spPr>
        <p:txBody>
          <a:bodyPr/>
          <a:lstStyle>
            <a:lvl1pPr marL="0" indent="0" algn="ctr">
              <a:buNone/>
              <a:defRPr sz="2400" b="0" i="0">
                <a:latin typeface="Crimson Pro"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p>
            <a:fld id="{99EB4B13-5946-AC48-BE90-3ED937740A8E}"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p>
            <a:fld id="{CC5F32FB-BCDC-504B-89E4-DE29115579BB}" type="slidenum">
              <a:rPr lang="fr-FR" smtClean="0"/>
              <a:t>‹N°›</a:t>
            </a:fld>
            <a:endParaRPr lang="fr-FR"/>
          </a:p>
        </p:txBody>
      </p:sp>
      <p:pic>
        <p:nvPicPr>
          <p:cNvPr id="7" name="Image 6" descr="Une image contenant Police, Graphique, logo, texte&#10;&#10;Description générée automatiquement">
            <a:extLst>
              <a:ext uri="{FF2B5EF4-FFF2-40B4-BE49-F238E27FC236}">
                <a16:creationId xmlns:a16="http://schemas.microsoft.com/office/drawing/2014/main" id="{2FC62C47-B1E5-03F4-3780-5453DDD99A6C}"/>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22487140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1601837-5B07-9A2F-D688-AE87B489F99F}"/>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D48D2B13-F910-A9F0-1925-CF591F8E45BE}"/>
              </a:ext>
            </a:extLst>
          </p:cNvPr>
          <p:cNvSpPr>
            <a:spLocks noGrp="1"/>
          </p:cNvSpPr>
          <p:nvPr>
            <p:ph type="title"/>
          </p:nvPr>
        </p:nvSpPr>
        <p:spPr>
          <a:xfrm>
            <a:off x="677816" y="727497"/>
            <a:ext cx="10845513" cy="926615"/>
          </a:xfrm>
        </p:spPr>
        <p:txBody>
          <a:bodyPr/>
          <a:lstStyle>
            <a:lvl1pPr>
              <a:defRPr>
                <a:solidFill>
                  <a:schemeClr val="bg1"/>
                </a:solidFill>
              </a:defRPr>
            </a:lvl1pPr>
          </a:lstStyle>
          <a:p>
            <a:r>
              <a:rPr lang="fr-FR"/>
              <a:t>Modifiez le style du titre</a:t>
            </a:r>
          </a:p>
        </p:txBody>
      </p:sp>
      <p:sp>
        <p:nvSpPr>
          <p:cNvPr id="3" name="Espace réservé du contenu 2">
            <a:extLst>
              <a:ext uri="{FF2B5EF4-FFF2-40B4-BE49-F238E27FC236}">
                <a16:creationId xmlns:a16="http://schemas.microsoft.com/office/drawing/2014/main" id="{DE8C8C5C-C6CC-7532-BCD2-ACD757E324C5}"/>
              </a:ext>
            </a:extLst>
          </p:cNvPr>
          <p:cNvSpPr>
            <a:spLocks noGrp="1"/>
          </p:cNvSpPr>
          <p:nvPr>
            <p:ph idx="1"/>
          </p:nvPr>
        </p:nvSpPr>
        <p:spPr>
          <a:xfrm>
            <a:off x="677816" y="1865376"/>
            <a:ext cx="10845513" cy="41919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e la date 4">
            <a:extLst>
              <a:ext uri="{FF2B5EF4-FFF2-40B4-BE49-F238E27FC236}">
                <a16:creationId xmlns:a16="http://schemas.microsoft.com/office/drawing/2014/main" id="{F2DD17E8-16CD-E187-5C7F-94BCD12A3EF7}"/>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7B2B8237-6117-0B17-02C9-356C464AD513}"/>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CAE9C822-F34F-62C2-5C15-CD39946DBCA7}"/>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37121338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0A66C60-1790-8A83-C4E7-D223E23E2636}"/>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D6AC8BC4-DD3F-33EC-A0FC-640EE7B9DEF9}"/>
              </a:ext>
            </a:extLst>
          </p:cNvPr>
          <p:cNvSpPr>
            <a:spLocks noGrp="1"/>
          </p:cNvSpPr>
          <p:nvPr>
            <p:ph type="title"/>
          </p:nvPr>
        </p:nvSpPr>
        <p:spPr>
          <a:xfrm>
            <a:off x="677816" y="653574"/>
            <a:ext cx="10845512" cy="3282315"/>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56E7F0B-E065-4E7D-79BB-5012A0713EDE}"/>
              </a:ext>
            </a:extLst>
          </p:cNvPr>
          <p:cNvSpPr>
            <a:spLocks noGrp="1"/>
          </p:cNvSpPr>
          <p:nvPr>
            <p:ph type="body" idx="1"/>
          </p:nvPr>
        </p:nvSpPr>
        <p:spPr>
          <a:xfrm>
            <a:off x="677816" y="4072129"/>
            <a:ext cx="10845512" cy="2017522"/>
          </a:xfrm>
        </p:spPr>
        <p:txBody>
          <a:bodyPr/>
          <a:lstStyle>
            <a:lvl1pPr marL="0" indent="0">
              <a:buNone/>
              <a:defRPr sz="2400" b="0" i="0">
                <a:solidFill>
                  <a:schemeClr val="bg1"/>
                </a:solidFill>
                <a:latin typeface="Raleway Light" pitchFamily="2" charset="77"/>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8" name="Espace réservé de la date 4">
            <a:extLst>
              <a:ext uri="{FF2B5EF4-FFF2-40B4-BE49-F238E27FC236}">
                <a16:creationId xmlns:a16="http://schemas.microsoft.com/office/drawing/2014/main" id="{B510B5A7-D416-ACDB-A61A-4BE14E14AEA1}"/>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00FEDBF5-3815-7746-298E-7CFC10F7EB2F}"/>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727C5DD3-2BB1-45E1-9F70-B7780B68A25A}"/>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3569127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18B6375-D1D6-77CD-FDC5-F2155EC1F6E3}"/>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170D6D87-F23C-29C9-DB88-6298A45B4E96}"/>
              </a:ext>
            </a:extLst>
          </p:cNvPr>
          <p:cNvSpPr>
            <a:spLocks noGrp="1"/>
          </p:cNvSpPr>
          <p:nvPr>
            <p:ph type="title"/>
          </p:nvPr>
        </p:nvSpPr>
        <p:spPr>
          <a:xfrm>
            <a:off x="677816" y="508750"/>
            <a:ext cx="10836368" cy="926615"/>
          </a:xfrm>
        </p:spPr>
        <p:txBody>
          <a:bodyPr/>
          <a:lstStyle/>
          <a:p>
            <a:r>
              <a:rPr lang="fr-FR"/>
              <a:t>Modifiez le style du titre</a:t>
            </a:r>
          </a:p>
        </p:txBody>
      </p:sp>
      <p:sp>
        <p:nvSpPr>
          <p:cNvPr id="3" name="Espace réservé du contenu 2">
            <a:extLst>
              <a:ext uri="{FF2B5EF4-FFF2-40B4-BE49-F238E27FC236}">
                <a16:creationId xmlns:a16="http://schemas.microsoft.com/office/drawing/2014/main" id="{F19B3313-5664-7A69-96A7-5012B8D400F7}"/>
              </a:ext>
            </a:extLst>
          </p:cNvPr>
          <p:cNvSpPr>
            <a:spLocks noGrp="1"/>
          </p:cNvSpPr>
          <p:nvPr>
            <p:ph sz="half" idx="1"/>
          </p:nvPr>
        </p:nvSpPr>
        <p:spPr>
          <a:xfrm>
            <a:off x="677816" y="1572768"/>
            <a:ext cx="5324856" cy="46041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FE78AE7-8284-7C09-343E-2EC1E0FF5862}"/>
              </a:ext>
            </a:extLst>
          </p:cNvPr>
          <p:cNvSpPr>
            <a:spLocks noGrp="1"/>
          </p:cNvSpPr>
          <p:nvPr>
            <p:ph sz="half" idx="2"/>
          </p:nvPr>
        </p:nvSpPr>
        <p:spPr>
          <a:xfrm>
            <a:off x="6189328" y="1572767"/>
            <a:ext cx="5324856" cy="46041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C9163F5-DDFD-9EF4-39B7-3C9BC0C14395}"/>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6" name="Espace réservé du pied de page 5">
            <a:extLst>
              <a:ext uri="{FF2B5EF4-FFF2-40B4-BE49-F238E27FC236}">
                <a16:creationId xmlns:a16="http://schemas.microsoft.com/office/drawing/2014/main" id="{A87DFF94-BA8F-8626-313F-C0CBD5F2D07D}"/>
              </a:ext>
            </a:extLst>
          </p:cNvPr>
          <p:cNvSpPr>
            <a:spLocks noGrp="1"/>
          </p:cNvSpPr>
          <p:nvPr>
            <p:ph type="ftr" sz="quarter" idx="11"/>
          </p:nvPr>
        </p:nvSpPr>
        <p:spPr>
          <a:xfrm>
            <a:off x="3878216" y="6356350"/>
            <a:ext cx="4114800" cy="365125"/>
          </a:xfrm>
        </p:spPr>
        <p:txBody>
          <a:bodyPr/>
          <a:lstStyle/>
          <a:p>
            <a:endParaRPr lang="fr-FR"/>
          </a:p>
        </p:txBody>
      </p:sp>
      <p:sp>
        <p:nvSpPr>
          <p:cNvPr id="7" name="Espace réservé du numéro de diapositive 6">
            <a:extLst>
              <a:ext uri="{FF2B5EF4-FFF2-40B4-BE49-F238E27FC236}">
                <a16:creationId xmlns:a16="http://schemas.microsoft.com/office/drawing/2014/main" id="{10C43325-4B02-A004-D3A4-5FD384B2408F}"/>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1347020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D6EB9E2-9E96-8527-6887-499D74462748}"/>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C97F1DC2-9313-DA74-308E-D60EDCDF1682}"/>
              </a:ext>
            </a:extLst>
          </p:cNvPr>
          <p:cNvSpPr>
            <a:spLocks noGrp="1"/>
          </p:cNvSpPr>
          <p:nvPr>
            <p:ph type="title"/>
          </p:nvPr>
        </p:nvSpPr>
        <p:spPr>
          <a:xfrm>
            <a:off x="677816" y="365125"/>
            <a:ext cx="10845512"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3DD4BD7-D65E-CE3B-2B9D-02425C085B6B}"/>
              </a:ext>
            </a:extLst>
          </p:cNvPr>
          <p:cNvSpPr>
            <a:spLocks noGrp="1"/>
          </p:cNvSpPr>
          <p:nvPr>
            <p:ph type="body" idx="1"/>
          </p:nvPr>
        </p:nvSpPr>
        <p:spPr>
          <a:xfrm>
            <a:off x="668672" y="1690688"/>
            <a:ext cx="53086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36C9D1E-D319-E9CF-71C4-350012CB22BE}"/>
              </a:ext>
            </a:extLst>
          </p:cNvPr>
          <p:cNvSpPr>
            <a:spLocks noGrp="1"/>
          </p:cNvSpPr>
          <p:nvPr>
            <p:ph sz="half" idx="2"/>
          </p:nvPr>
        </p:nvSpPr>
        <p:spPr>
          <a:xfrm>
            <a:off x="668672" y="2514600"/>
            <a:ext cx="530865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2F6E00B-6EC4-B8CE-9095-C7B264E26423}"/>
              </a:ext>
            </a:extLst>
          </p:cNvPr>
          <p:cNvSpPr>
            <a:spLocks noGrp="1"/>
          </p:cNvSpPr>
          <p:nvPr>
            <p:ph type="body" sz="quarter" idx="3"/>
          </p:nvPr>
        </p:nvSpPr>
        <p:spPr>
          <a:xfrm>
            <a:off x="6188534" y="1681163"/>
            <a:ext cx="533479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A2D44A9-C513-4C9A-A52F-770E94D88597}"/>
              </a:ext>
            </a:extLst>
          </p:cNvPr>
          <p:cNvSpPr>
            <a:spLocks noGrp="1"/>
          </p:cNvSpPr>
          <p:nvPr>
            <p:ph sz="quarter" idx="4"/>
          </p:nvPr>
        </p:nvSpPr>
        <p:spPr>
          <a:xfrm>
            <a:off x="6188534" y="2505075"/>
            <a:ext cx="5334794"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 name="Espace réservé de la date 4">
            <a:extLst>
              <a:ext uri="{FF2B5EF4-FFF2-40B4-BE49-F238E27FC236}">
                <a16:creationId xmlns:a16="http://schemas.microsoft.com/office/drawing/2014/main" id="{1F5C8435-9884-9872-D651-D224D646A036}"/>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11" name="Espace réservé du pied de page 5">
            <a:extLst>
              <a:ext uri="{FF2B5EF4-FFF2-40B4-BE49-F238E27FC236}">
                <a16:creationId xmlns:a16="http://schemas.microsoft.com/office/drawing/2014/main" id="{829DD373-C9B6-13C5-6649-70B66188AAE7}"/>
              </a:ext>
            </a:extLst>
          </p:cNvPr>
          <p:cNvSpPr>
            <a:spLocks noGrp="1"/>
          </p:cNvSpPr>
          <p:nvPr>
            <p:ph type="ftr" sz="quarter" idx="11"/>
          </p:nvPr>
        </p:nvSpPr>
        <p:spPr>
          <a:xfrm>
            <a:off x="3878216" y="6356350"/>
            <a:ext cx="4114800" cy="365125"/>
          </a:xfrm>
        </p:spPr>
        <p:txBody>
          <a:bodyPr/>
          <a:lstStyle/>
          <a:p>
            <a:endParaRPr lang="fr-FR"/>
          </a:p>
        </p:txBody>
      </p:sp>
      <p:sp>
        <p:nvSpPr>
          <p:cNvPr id="12" name="Espace réservé du numéro de diapositive 6">
            <a:extLst>
              <a:ext uri="{FF2B5EF4-FFF2-40B4-BE49-F238E27FC236}">
                <a16:creationId xmlns:a16="http://schemas.microsoft.com/office/drawing/2014/main" id="{F57EBF46-EA51-F5BC-CF2E-D13F0683C6E8}"/>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37122492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BDFF2FC-5E06-C63B-6105-6E56D1BCD992}"/>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A7EC5BB8-3A7B-4335-D5A8-6C57EC549BE0}"/>
              </a:ext>
            </a:extLst>
          </p:cNvPr>
          <p:cNvSpPr>
            <a:spLocks noGrp="1"/>
          </p:cNvSpPr>
          <p:nvPr>
            <p:ph type="title"/>
          </p:nvPr>
        </p:nvSpPr>
        <p:spPr>
          <a:xfrm>
            <a:off x="677817" y="686793"/>
            <a:ext cx="10845511" cy="926615"/>
          </a:xfrm>
        </p:spPr>
        <p:txBody>
          <a:bodyPr/>
          <a:lstStyle/>
          <a:p>
            <a:r>
              <a:rPr lang="fr-FR"/>
              <a:t>Modifiez le style du titre</a:t>
            </a:r>
          </a:p>
        </p:txBody>
      </p:sp>
      <p:sp>
        <p:nvSpPr>
          <p:cNvPr id="6" name="Espace réservé de la date 4">
            <a:extLst>
              <a:ext uri="{FF2B5EF4-FFF2-40B4-BE49-F238E27FC236}">
                <a16:creationId xmlns:a16="http://schemas.microsoft.com/office/drawing/2014/main" id="{705EE9AF-6A27-4FEC-382A-B1BA28AAEFB2}"/>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7" name="Espace réservé du pied de page 5">
            <a:extLst>
              <a:ext uri="{FF2B5EF4-FFF2-40B4-BE49-F238E27FC236}">
                <a16:creationId xmlns:a16="http://schemas.microsoft.com/office/drawing/2014/main" id="{2C133D20-79DA-2DAB-692C-905EAA669305}"/>
              </a:ext>
            </a:extLst>
          </p:cNvPr>
          <p:cNvSpPr>
            <a:spLocks noGrp="1"/>
          </p:cNvSpPr>
          <p:nvPr>
            <p:ph type="ftr" sz="quarter" idx="11"/>
          </p:nvPr>
        </p:nvSpPr>
        <p:spPr>
          <a:xfrm>
            <a:off x="3878216" y="6356350"/>
            <a:ext cx="4114800" cy="365125"/>
          </a:xfrm>
        </p:spPr>
        <p:txBody>
          <a:bodyPr/>
          <a:lstStyle/>
          <a:p>
            <a:endParaRPr lang="fr-FR"/>
          </a:p>
        </p:txBody>
      </p:sp>
      <p:sp>
        <p:nvSpPr>
          <p:cNvPr id="8" name="Espace réservé du numéro de diapositive 6">
            <a:extLst>
              <a:ext uri="{FF2B5EF4-FFF2-40B4-BE49-F238E27FC236}">
                <a16:creationId xmlns:a16="http://schemas.microsoft.com/office/drawing/2014/main" id="{BA7ECC03-19B8-754D-7900-63A21E474D1A}"/>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1235648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8D2B13-F910-A9F0-1925-CF591F8E45BE}"/>
              </a:ext>
            </a:extLst>
          </p:cNvPr>
          <p:cNvSpPr>
            <a:spLocks noGrp="1"/>
          </p:cNvSpPr>
          <p:nvPr>
            <p:ph type="title"/>
          </p:nvPr>
        </p:nvSpPr>
        <p:spPr>
          <a:xfrm>
            <a:off x="677816" y="727497"/>
            <a:ext cx="10845513" cy="926615"/>
          </a:xfrm>
        </p:spPr>
        <p:txBody>
          <a:bodyPr/>
          <a:lstStyle>
            <a:lvl1pPr>
              <a:defRPr>
                <a:solidFill>
                  <a:schemeClr val="tx2"/>
                </a:solidFill>
              </a:defRPr>
            </a:lvl1pPr>
          </a:lstStyle>
          <a:p>
            <a:r>
              <a:rPr lang="fr-FR"/>
              <a:t>Modifiez le style du titre</a:t>
            </a:r>
          </a:p>
        </p:txBody>
      </p:sp>
      <p:sp>
        <p:nvSpPr>
          <p:cNvPr id="3" name="Espace réservé du contenu 2">
            <a:extLst>
              <a:ext uri="{FF2B5EF4-FFF2-40B4-BE49-F238E27FC236}">
                <a16:creationId xmlns:a16="http://schemas.microsoft.com/office/drawing/2014/main" id="{DE8C8C5C-C6CC-7532-BCD2-ACD757E324C5}"/>
              </a:ext>
            </a:extLst>
          </p:cNvPr>
          <p:cNvSpPr>
            <a:spLocks noGrp="1"/>
          </p:cNvSpPr>
          <p:nvPr>
            <p:ph idx="1"/>
          </p:nvPr>
        </p:nvSpPr>
        <p:spPr>
          <a:xfrm>
            <a:off x="677816" y="1865376"/>
            <a:ext cx="10845513" cy="419197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e la date 4">
            <a:extLst>
              <a:ext uri="{FF2B5EF4-FFF2-40B4-BE49-F238E27FC236}">
                <a16:creationId xmlns:a16="http://schemas.microsoft.com/office/drawing/2014/main" id="{F2DD17E8-16CD-E187-5C7F-94BCD12A3EF7}"/>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7B2B8237-6117-0B17-02C9-356C464AD513}"/>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CAE9C822-F34F-62C2-5C15-CD39946DBCA7}"/>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1748195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B09998E-E07A-6146-6284-BE125FB11421}"/>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8" name="Espace réservé de la date 4">
            <a:extLst>
              <a:ext uri="{FF2B5EF4-FFF2-40B4-BE49-F238E27FC236}">
                <a16:creationId xmlns:a16="http://schemas.microsoft.com/office/drawing/2014/main" id="{28156BA9-BD2F-A751-03BD-1CF78131D552}"/>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9224E9AE-B489-67DA-6303-EBC4EE9ED63F}"/>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2562B19E-1C8D-33A8-D749-BB0DFBA7E5E6}"/>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4389792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AD93E07-8775-A4B4-4505-EF97E6D53041}"/>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88254397-AAC0-8577-0371-C69FC02D22BA}"/>
              </a:ext>
            </a:extLst>
          </p:cNvPr>
          <p:cNvSpPr>
            <a:spLocks noGrp="1"/>
          </p:cNvSpPr>
          <p:nvPr>
            <p:ph type="title"/>
          </p:nvPr>
        </p:nvSpPr>
        <p:spPr>
          <a:xfrm>
            <a:off x="697564" y="542544"/>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997F488-9B9B-7C5F-8DB9-4956EE1D03A7}"/>
              </a:ext>
            </a:extLst>
          </p:cNvPr>
          <p:cNvSpPr>
            <a:spLocks noGrp="1"/>
          </p:cNvSpPr>
          <p:nvPr>
            <p:ph idx="1"/>
          </p:nvPr>
        </p:nvSpPr>
        <p:spPr>
          <a:xfrm>
            <a:off x="5183188" y="542545"/>
            <a:ext cx="6340140" cy="54117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FE2F100-E9DD-D314-160B-4DC654AD86E9}"/>
              </a:ext>
            </a:extLst>
          </p:cNvPr>
          <p:cNvSpPr>
            <a:spLocks noGrp="1"/>
          </p:cNvSpPr>
          <p:nvPr>
            <p:ph type="body" sz="half" idx="2"/>
          </p:nvPr>
        </p:nvSpPr>
        <p:spPr>
          <a:xfrm>
            <a:off x="697564" y="2142744"/>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Espace réservé de la date 4">
            <a:extLst>
              <a:ext uri="{FF2B5EF4-FFF2-40B4-BE49-F238E27FC236}">
                <a16:creationId xmlns:a16="http://schemas.microsoft.com/office/drawing/2014/main" id="{BC844F25-FE77-54F9-8E9F-3D3055541576}"/>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A72A8398-2371-BA37-A509-44D8C5CF2E58}"/>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ED5208BA-FC92-0EC3-0D10-5D92AC116AC6}"/>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5128014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AA34714-A239-22C1-D2A9-73F03E223DA9}"/>
              </a:ext>
            </a:extLst>
          </p:cNvPr>
          <p:cNvSpPr/>
          <p:nvPr userDrawn="1"/>
        </p:nvSpPr>
        <p:spPr>
          <a:xfrm>
            <a:off x="0" y="0"/>
            <a:ext cx="12192000" cy="685800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29CA3478-56A4-3C93-781F-4E0A2B9C6188}"/>
              </a:ext>
            </a:extLst>
          </p:cNvPr>
          <p:cNvSpPr>
            <a:spLocks noGrp="1"/>
          </p:cNvSpPr>
          <p:nvPr>
            <p:ph type="title"/>
          </p:nvPr>
        </p:nvSpPr>
        <p:spPr>
          <a:xfrm>
            <a:off x="685372" y="449262"/>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910D539-F06F-49AA-7D8C-9F923804BEE7}"/>
              </a:ext>
            </a:extLst>
          </p:cNvPr>
          <p:cNvSpPr>
            <a:spLocks noGrp="1"/>
          </p:cNvSpPr>
          <p:nvPr>
            <p:ph type="pic" idx="1"/>
          </p:nvPr>
        </p:nvSpPr>
        <p:spPr>
          <a:xfrm>
            <a:off x="5183188" y="449263"/>
            <a:ext cx="6323440" cy="54117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463042F-2E10-E6A3-6C8B-9FC333FF36F4}"/>
              </a:ext>
            </a:extLst>
          </p:cNvPr>
          <p:cNvSpPr>
            <a:spLocks noGrp="1"/>
          </p:cNvSpPr>
          <p:nvPr>
            <p:ph type="body" sz="half" idx="2"/>
          </p:nvPr>
        </p:nvSpPr>
        <p:spPr>
          <a:xfrm>
            <a:off x="685372" y="20494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Espace réservé de la date 4">
            <a:extLst>
              <a:ext uri="{FF2B5EF4-FFF2-40B4-BE49-F238E27FC236}">
                <a16:creationId xmlns:a16="http://schemas.microsoft.com/office/drawing/2014/main" id="{2EE7B13E-45F8-FEBB-F002-1A049F3F38A7}"/>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375F4100-61C4-A3D6-81B5-8B8E442B5840}"/>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71A1081B-A591-E3F6-B5B1-D28EC8CDC39F}"/>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8607277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Remerciement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BCE527-8AB8-4A99-3B46-3CF38508B92A}"/>
              </a:ext>
            </a:extLst>
          </p:cNvPr>
          <p:cNvSpPr/>
          <p:nvPr userDrawn="1"/>
        </p:nvSpPr>
        <p:spPr>
          <a:xfrm>
            <a:off x="577356" y="950133"/>
            <a:ext cx="11614644" cy="590786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545">
              <a:solidFill>
                <a:schemeClr val="bg1"/>
              </a:solidFill>
            </a:endParaRPr>
          </a:p>
        </p:txBody>
      </p:sp>
      <p:sp>
        <p:nvSpPr>
          <p:cNvPr id="2" name="Titre 1">
            <a:extLst>
              <a:ext uri="{FF2B5EF4-FFF2-40B4-BE49-F238E27FC236}">
                <a16:creationId xmlns:a16="http://schemas.microsoft.com/office/drawing/2014/main" id="{515274D7-6DF2-5DDE-37A7-DFE2AD290D42}"/>
              </a:ext>
            </a:extLst>
          </p:cNvPr>
          <p:cNvSpPr>
            <a:spLocks noGrp="1"/>
          </p:cNvSpPr>
          <p:nvPr>
            <p:ph type="ctrTitle" hasCustomPrompt="1"/>
          </p:nvPr>
        </p:nvSpPr>
        <p:spPr>
          <a:xfrm>
            <a:off x="838200" y="1341119"/>
            <a:ext cx="10845512" cy="2168843"/>
          </a:xfrm>
        </p:spPr>
        <p:txBody>
          <a:bodyPr anchor="b"/>
          <a:lstStyle>
            <a:lvl1pPr algn="ctr">
              <a:defRPr sz="6000" b="0" i="0">
                <a:latin typeface="Raleway" pitchFamily="2" charset="77"/>
              </a:defRPr>
            </a:lvl1pPr>
          </a:lstStyle>
          <a:p>
            <a:r>
              <a:rPr lang="fr-FR"/>
              <a:t>Merci</a:t>
            </a:r>
          </a:p>
        </p:txBody>
      </p:sp>
      <p:sp>
        <p:nvSpPr>
          <p:cNvPr id="3" name="Sous-titre 2">
            <a:extLst>
              <a:ext uri="{FF2B5EF4-FFF2-40B4-BE49-F238E27FC236}">
                <a16:creationId xmlns:a16="http://schemas.microsoft.com/office/drawing/2014/main" id="{E5FAFA9E-D539-B9AD-933B-E68E79F6892B}"/>
              </a:ext>
            </a:extLst>
          </p:cNvPr>
          <p:cNvSpPr>
            <a:spLocks noGrp="1"/>
          </p:cNvSpPr>
          <p:nvPr>
            <p:ph type="subTitle" idx="1" hasCustomPrompt="1"/>
          </p:nvPr>
        </p:nvSpPr>
        <p:spPr>
          <a:xfrm>
            <a:off x="838200" y="3602038"/>
            <a:ext cx="10845512" cy="1655762"/>
          </a:xfrm>
        </p:spPr>
        <p:txBody>
          <a:bodyPr/>
          <a:lstStyle>
            <a:lvl1pPr marL="0" indent="0" algn="ctr">
              <a:buNone/>
              <a:defRPr sz="2400" b="0" i="0">
                <a:latin typeface="Crimson Pro"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Remerciements</a:t>
            </a:r>
          </a:p>
        </p:txBody>
      </p:sp>
      <p:sp>
        <p:nvSpPr>
          <p:cNvPr id="4" name="Espace réservé de la date 3">
            <a:extLst>
              <a:ext uri="{FF2B5EF4-FFF2-40B4-BE49-F238E27FC236}">
                <a16:creationId xmlns:a16="http://schemas.microsoft.com/office/drawing/2014/main" id="{291618CE-475C-0AAE-844E-EBBD70C016AD}"/>
              </a:ext>
            </a:extLst>
          </p:cNvPr>
          <p:cNvSpPr>
            <a:spLocks noGrp="1"/>
          </p:cNvSpPr>
          <p:nvPr>
            <p:ph type="dt" sz="half" idx="10"/>
          </p:nvPr>
        </p:nvSpPr>
        <p:spPr/>
        <p:txBody>
          <a:bodyPr/>
          <a:lstStyle/>
          <a:p>
            <a:fld id="{99EB4B13-5946-AC48-BE90-3ED937740A8E}"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59B3D05-6C34-4947-4E99-3C22A00D02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B1484B-74F4-F0E8-42E0-B444461D6BE3}"/>
              </a:ext>
            </a:extLst>
          </p:cNvPr>
          <p:cNvSpPr>
            <a:spLocks noGrp="1"/>
          </p:cNvSpPr>
          <p:nvPr>
            <p:ph type="sldNum" sz="quarter" idx="12"/>
          </p:nvPr>
        </p:nvSpPr>
        <p:spPr/>
        <p:txBody>
          <a:bodyPr/>
          <a:lstStyle/>
          <a:p>
            <a:fld id="{CC5F32FB-BCDC-504B-89E4-DE29115579BB}" type="slidenum">
              <a:rPr lang="fr-FR" smtClean="0"/>
              <a:t>‹N°›</a:t>
            </a:fld>
            <a:endParaRPr lang="fr-FR"/>
          </a:p>
        </p:txBody>
      </p:sp>
      <p:pic>
        <p:nvPicPr>
          <p:cNvPr id="7" name="Image 6" descr="Une image contenant Police, Graphique, logo, texte&#10;&#10;Description générée automatiquement">
            <a:extLst>
              <a:ext uri="{FF2B5EF4-FFF2-40B4-BE49-F238E27FC236}">
                <a16:creationId xmlns:a16="http://schemas.microsoft.com/office/drawing/2014/main" id="{2FC62C47-B1E5-03F4-3780-5453DDD99A6C}"/>
              </a:ext>
            </a:extLst>
          </p:cNvPr>
          <p:cNvPicPr>
            <a:picLocks noChangeAspect="1"/>
          </p:cNvPicPr>
          <p:nvPr userDrawn="1"/>
        </p:nvPicPr>
        <p:blipFill>
          <a:blip r:embed="rId2"/>
          <a:stretch>
            <a:fillRect/>
          </a:stretch>
        </p:blipFill>
        <p:spPr>
          <a:xfrm>
            <a:off x="9882159" y="380381"/>
            <a:ext cx="1899043" cy="497510"/>
          </a:xfrm>
          <a:prstGeom prst="rect">
            <a:avLst/>
          </a:prstGeom>
        </p:spPr>
      </p:pic>
    </p:spTree>
    <p:extLst>
      <p:ext uri="{BB962C8B-B14F-4D97-AF65-F5344CB8AC3E}">
        <p14:creationId xmlns:p14="http://schemas.microsoft.com/office/powerpoint/2010/main" val="3870303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AC8BC4-DD3F-33EC-A0FC-640EE7B9DEF9}"/>
              </a:ext>
            </a:extLst>
          </p:cNvPr>
          <p:cNvSpPr>
            <a:spLocks noGrp="1"/>
          </p:cNvSpPr>
          <p:nvPr>
            <p:ph type="title"/>
          </p:nvPr>
        </p:nvSpPr>
        <p:spPr>
          <a:xfrm>
            <a:off x="677816" y="653574"/>
            <a:ext cx="10845512" cy="3282315"/>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56E7F0B-E065-4E7D-79BB-5012A0713EDE}"/>
              </a:ext>
            </a:extLst>
          </p:cNvPr>
          <p:cNvSpPr>
            <a:spLocks noGrp="1"/>
          </p:cNvSpPr>
          <p:nvPr>
            <p:ph type="body" idx="1"/>
          </p:nvPr>
        </p:nvSpPr>
        <p:spPr>
          <a:xfrm>
            <a:off x="677816" y="4072129"/>
            <a:ext cx="10845512" cy="2017522"/>
          </a:xfrm>
        </p:spPr>
        <p:txBody>
          <a:bodyPr/>
          <a:lstStyle>
            <a:lvl1pPr marL="0" indent="0">
              <a:buNone/>
              <a:defRPr sz="2400" b="0" i="0">
                <a:solidFill>
                  <a:schemeClr val="tx2"/>
                </a:solidFill>
                <a:latin typeface="Raleway Light" pitchFamily="2" charset="77"/>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Modifier les styles du texte du masque</a:t>
            </a:r>
          </a:p>
        </p:txBody>
      </p:sp>
      <p:sp>
        <p:nvSpPr>
          <p:cNvPr id="8" name="Espace réservé de la date 4">
            <a:extLst>
              <a:ext uri="{FF2B5EF4-FFF2-40B4-BE49-F238E27FC236}">
                <a16:creationId xmlns:a16="http://schemas.microsoft.com/office/drawing/2014/main" id="{B510B5A7-D416-ACDB-A61A-4BE14E14AEA1}"/>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00FEDBF5-3815-7746-298E-7CFC10F7EB2F}"/>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727C5DD3-2BB1-45E1-9F70-B7780B68A25A}"/>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357371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0D6D87-F23C-29C9-DB88-6298A45B4E96}"/>
              </a:ext>
            </a:extLst>
          </p:cNvPr>
          <p:cNvSpPr>
            <a:spLocks noGrp="1"/>
          </p:cNvSpPr>
          <p:nvPr>
            <p:ph type="title"/>
          </p:nvPr>
        </p:nvSpPr>
        <p:spPr>
          <a:xfrm>
            <a:off x="677816" y="508750"/>
            <a:ext cx="10836368" cy="926615"/>
          </a:xfrm>
        </p:spPr>
        <p:txBody>
          <a:bodyPr/>
          <a:lstStyle/>
          <a:p>
            <a:r>
              <a:rPr lang="fr-FR"/>
              <a:t>Modifiez le style du titre</a:t>
            </a:r>
          </a:p>
        </p:txBody>
      </p:sp>
      <p:sp>
        <p:nvSpPr>
          <p:cNvPr id="3" name="Espace réservé du contenu 2">
            <a:extLst>
              <a:ext uri="{FF2B5EF4-FFF2-40B4-BE49-F238E27FC236}">
                <a16:creationId xmlns:a16="http://schemas.microsoft.com/office/drawing/2014/main" id="{F19B3313-5664-7A69-96A7-5012B8D400F7}"/>
              </a:ext>
            </a:extLst>
          </p:cNvPr>
          <p:cNvSpPr>
            <a:spLocks noGrp="1"/>
          </p:cNvSpPr>
          <p:nvPr>
            <p:ph sz="half" idx="1"/>
          </p:nvPr>
        </p:nvSpPr>
        <p:spPr>
          <a:xfrm>
            <a:off x="677816" y="1572768"/>
            <a:ext cx="5324856" cy="46041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FE78AE7-8284-7C09-343E-2EC1E0FF5862}"/>
              </a:ext>
            </a:extLst>
          </p:cNvPr>
          <p:cNvSpPr>
            <a:spLocks noGrp="1"/>
          </p:cNvSpPr>
          <p:nvPr>
            <p:ph sz="half" idx="2"/>
          </p:nvPr>
        </p:nvSpPr>
        <p:spPr>
          <a:xfrm>
            <a:off x="6189328" y="1572767"/>
            <a:ext cx="5324856" cy="46041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C9163F5-DDFD-9EF4-39B7-3C9BC0C14395}"/>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6" name="Espace réservé du pied de page 5">
            <a:extLst>
              <a:ext uri="{FF2B5EF4-FFF2-40B4-BE49-F238E27FC236}">
                <a16:creationId xmlns:a16="http://schemas.microsoft.com/office/drawing/2014/main" id="{A87DFF94-BA8F-8626-313F-C0CBD5F2D07D}"/>
              </a:ext>
            </a:extLst>
          </p:cNvPr>
          <p:cNvSpPr>
            <a:spLocks noGrp="1"/>
          </p:cNvSpPr>
          <p:nvPr>
            <p:ph type="ftr" sz="quarter" idx="11"/>
          </p:nvPr>
        </p:nvSpPr>
        <p:spPr>
          <a:xfrm>
            <a:off x="3878216" y="6356350"/>
            <a:ext cx="4114800" cy="365125"/>
          </a:xfrm>
        </p:spPr>
        <p:txBody>
          <a:bodyPr/>
          <a:lstStyle/>
          <a:p>
            <a:endParaRPr lang="fr-FR"/>
          </a:p>
        </p:txBody>
      </p:sp>
      <p:sp>
        <p:nvSpPr>
          <p:cNvPr id="7" name="Espace réservé du numéro de diapositive 6">
            <a:extLst>
              <a:ext uri="{FF2B5EF4-FFF2-40B4-BE49-F238E27FC236}">
                <a16:creationId xmlns:a16="http://schemas.microsoft.com/office/drawing/2014/main" id="{10C43325-4B02-A004-D3A4-5FD384B2408F}"/>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131859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7F1DC2-9313-DA74-308E-D60EDCDF1682}"/>
              </a:ext>
            </a:extLst>
          </p:cNvPr>
          <p:cNvSpPr>
            <a:spLocks noGrp="1"/>
          </p:cNvSpPr>
          <p:nvPr>
            <p:ph type="title"/>
          </p:nvPr>
        </p:nvSpPr>
        <p:spPr>
          <a:xfrm>
            <a:off x="677816" y="365125"/>
            <a:ext cx="10845512"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3DD4BD7-D65E-CE3B-2B9D-02425C085B6B}"/>
              </a:ext>
            </a:extLst>
          </p:cNvPr>
          <p:cNvSpPr>
            <a:spLocks noGrp="1"/>
          </p:cNvSpPr>
          <p:nvPr>
            <p:ph type="body" idx="1"/>
          </p:nvPr>
        </p:nvSpPr>
        <p:spPr>
          <a:xfrm>
            <a:off x="668672" y="1690688"/>
            <a:ext cx="53086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336C9D1E-D319-E9CF-71C4-350012CB22BE}"/>
              </a:ext>
            </a:extLst>
          </p:cNvPr>
          <p:cNvSpPr>
            <a:spLocks noGrp="1"/>
          </p:cNvSpPr>
          <p:nvPr>
            <p:ph sz="half" idx="2"/>
          </p:nvPr>
        </p:nvSpPr>
        <p:spPr>
          <a:xfrm>
            <a:off x="668672" y="2514600"/>
            <a:ext cx="5308650"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2F6E00B-6EC4-B8CE-9095-C7B264E26423}"/>
              </a:ext>
            </a:extLst>
          </p:cNvPr>
          <p:cNvSpPr>
            <a:spLocks noGrp="1"/>
          </p:cNvSpPr>
          <p:nvPr>
            <p:ph type="body" sz="quarter" idx="3"/>
          </p:nvPr>
        </p:nvSpPr>
        <p:spPr>
          <a:xfrm>
            <a:off x="6188534" y="1681163"/>
            <a:ext cx="533479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A2D44A9-C513-4C9A-A52F-770E94D88597}"/>
              </a:ext>
            </a:extLst>
          </p:cNvPr>
          <p:cNvSpPr>
            <a:spLocks noGrp="1"/>
          </p:cNvSpPr>
          <p:nvPr>
            <p:ph sz="quarter" idx="4"/>
          </p:nvPr>
        </p:nvSpPr>
        <p:spPr>
          <a:xfrm>
            <a:off x="6188534" y="2505075"/>
            <a:ext cx="5334794"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 name="Espace réservé de la date 4">
            <a:extLst>
              <a:ext uri="{FF2B5EF4-FFF2-40B4-BE49-F238E27FC236}">
                <a16:creationId xmlns:a16="http://schemas.microsoft.com/office/drawing/2014/main" id="{1F5C8435-9884-9872-D651-D224D646A036}"/>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11" name="Espace réservé du pied de page 5">
            <a:extLst>
              <a:ext uri="{FF2B5EF4-FFF2-40B4-BE49-F238E27FC236}">
                <a16:creationId xmlns:a16="http://schemas.microsoft.com/office/drawing/2014/main" id="{829DD373-C9B6-13C5-6649-70B66188AAE7}"/>
              </a:ext>
            </a:extLst>
          </p:cNvPr>
          <p:cNvSpPr>
            <a:spLocks noGrp="1"/>
          </p:cNvSpPr>
          <p:nvPr>
            <p:ph type="ftr" sz="quarter" idx="11"/>
          </p:nvPr>
        </p:nvSpPr>
        <p:spPr>
          <a:xfrm>
            <a:off x="3878216" y="6356350"/>
            <a:ext cx="4114800" cy="365125"/>
          </a:xfrm>
        </p:spPr>
        <p:txBody>
          <a:bodyPr/>
          <a:lstStyle/>
          <a:p>
            <a:endParaRPr lang="fr-FR"/>
          </a:p>
        </p:txBody>
      </p:sp>
      <p:sp>
        <p:nvSpPr>
          <p:cNvPr id="12" name="Espace réservé du numéro de diapositive 6">
            <a:extLst>
              <a:ext uri="{FF2B5EF4-FFF2-40B4-BE49-F238E27FC236}">
                <a16:creationId xmlns:a16="http://schemas.microsoft.com/office/drawing/2014/main" id="{F57EBF46-EA51-F5BC-CF2E-D13F0683C6E8}"/>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246945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C5BB8-3A7B-4335-D5A8-6C57EC549BE0}"/>
              </a:ext>
            </a:extLst>
          </p:cNvPr>
          <p:cNvSpPr>
            <a:spLocks noGrp="1"/>
          </p:cNvSpPr>
          <p:nvPr>
            <p:ph type="title"/>
          </p:nvPr>
        </p:nvSpPr>
        <p:spPr>
          <a:xfrm>
            <a:off x="677817" y="577065"/>
            <a:ext cx="10845511" cy="926615"/>
          </a:xfrm>
        </p:spPr>
        <p:txBody>
          <a:bodyPr/>
          <a:lstStyle/>
          <a:p>
            <a:r>
              <a:rPr lang="fr-FR"/>
              <a:t>Modifiez le style du titre</a:t>
            </a:r>
          </a:p>
        </p:txBody>
      </p:sp>
      <p:sp>
        <p:nvSpPr>
          <p:cNvPr id="6" name="Espace réservé de la date 4">
            <a:extLst>
              <a:ext uri="{FF2B5EF4-FFF2-40B4-BE49-F238E27FC236}">
                <a16:creationId xmlns:a16="http://schemas.microsoft.com/office/drawing/2014/main" id="{705EE9AF-6A27-4FEC-382A-B1BA28AAEFB2}"/>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7" name="Espace réservé du pied de page 5">
            <a:extLst>
              <a:ext uri="{FF2B5EF4-FFF2-40B4-BE49-F238E27FC236}">
                <a16:creationId xmlns:a16="http://schemas.microsoft.com/office/drawing/2014/main" id="{2C133D20-79DA-2DAB-692C-905EAA669305}"/>
              </a:ext>
            </a:extLst>
          </p:cNvPr>
          <p:cNvSpPr>
            <a:spLocks noGrp="1"/>
          </p:cNvSpPr>
          <p:nvPr>
            <p:ph type="ftr" sz="quarter" idx="11"/>
          </p:nvPr>
        </p:nvSpPr>
        <p:spPr>
          <a:xfrm>
            <a:off x="3878216" y="6356350"/>
            <a:ext cx="4114800" cy="365125"/>
          </a:xfrm>
        </p:spPr>
        <p:txBody>
          <a:bodyPr/>
          <a:lstStyle/>
          <a:p>
            <a:endParaRPr lang="fr-FR"/>
          </a:p>
        </p:txBody>
      </p:sp>
      <p:sp>
        <p:nvSpPr>
          <p:cNvPr id="8" name="Espace réservé du numéro de diapositive 6">
            <a:extLst>
              <a:ext uri="{FF2B5EF4-FFF2-40B4-BE49-F238E27FC236}">
                <a16:creationId xmlns:a16="http://schemas.microsoft.com/office/drawing/2014/main" id="{BA7ECC03-19B8-754D-7900-63A21E474D1A}"/>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65605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8" name="Espace réservé de la date 4">
            <a:extLst>
              <a:ext uri="{FF2B5EF4-FFF2-40B4-BE49-F238E27FC236}">
                <a16:creationId xmlns:a16="http://schemas.microsoft.com/office/drawing/2014/main" id="{28156BA9-BD2F-A751-03BD-1CF78131D552}"/>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9224E9AE-B489-67DA-6303-EBC4EE9ED63F}"/>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2562B19E-1C8D-33A8-D749-BB0DFBA7E5E6}"/>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3987907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254397-AAC0-8577-0371-C69FC02D22BA}"/>
              </a:ext>
            </a:extLst>
          </p:cNvPr>
          <p:cNvSpPr>
            <a:spLocks noGrp="1"/>
          </p:cNvSpPr>
          <p:nvPr>
            <p:ph type="title"/>
          </p:nvPr>
        </p:nvSpPr>
        <p:spPr>
          <a:xfrm>
            <a:off x="697564" y="542544"/>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997F488-9B9B-7C5F-8DB9-4956EE1D03A7}"/>
              </a:ext>
            </a:extLst>
          </p:cNvPr>
          <p:cNvSpPr>
            <a:spLocks noGrp="1"/>
          </p:cNvSpPr>
          <p:nvPr>
            <p:ph idx="1"/>
          </p:nvPr>
        </p:nvSpPr>
        <p:spPr>
          <a:xfrm>
            <a:off x="5183188" y="542545"/>
            <a:ext cx="6340140" cy="54117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FE2F100-E9DD-D314-160B-4DC654AD86E9}"/>
              </a:ext>
            </a:extLst>
          </p:cNvPr>
          <p:cNvSpPr>
            <a:spLocks noGrp="1"/>
          </p:cNvSpPr>
          <p:nvPr>
            <p:ph type="body" sz="half" idx="2"/>
          </p:nvPr>
        </p:nvSpPr>
        <p:spPr>
          <a:xfrm>
            <a:off x="697564" y="2142744"/>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8" name="Espace réservé de la date 4">
            <a:extLst>
              <a:ext uri="{FF2B5EF4-FFF2-40B4-BE49-F238E27FC236}">
                <a16:creationId xmlns:a16="http://schemas.microsoft.com/office/drawing/2014/main" id="{BC844F25-FE77-54F9-8E9F-3D3055541576}"/>
              </a:ext>
            </a:extLst>
          </p:cNvPr>
          <p:cNvSpPr>
            <a:spLocks noGrp="1"/>
          </p:cNvSpPr>
          <p:nvPr>
            <p:ph type="dt" sz="half" idx="10"/>
          </p:nvPr>
        </p:nvSpPr>
        <p:spPr>
          <a:xfrm>
            <a:off x="677816" y="6356350"/>
            <a:ext cx="2743200" cy="365125"/>
          </a:xfrm>
        </p:spPr>
        <p:txBody>
          <a:bodyPr/>
          <a:lstStyle/>
          <a:p>
            <a:fld id="{99EB4B13-5946-AC48-BE90-3ED937740A8E}" type="datetimeFigureOut">
              <a:rPr lang="fr-FR" smtClean="0"/>
              <a:t>15/05/2025</a:t>
            </a:fld>
            <a:endParaRPr lang="fr-FR"/>
          </a:p>
        </p:txBody>
      </p:sp>
      <p:sp>
        <p:nvSpPr>
          <p:cNvPr id="9" name="Espace réservé du pied de page 5">
            <a:extLst>
              <a:ext uri="{FF2B5EF4-FFF2-40B4-BE49-F238E27FC236}">
                <a16:creationId xmlns:a16="http://schemas.microsoft.com/office/drawing/2014/main" id="{A72A8398-2371-BA37-A509-44D8C5CF2E58}"/>
              </a:ext>
            </a:extLst>
          </p:cNvPr>
          <p:cNvSpPr>
            <a:spLocks noGrp="1"/>
          </p:cNvSpPr>
          <p:nvPr>
            <p:ph type="ftr" sz="quarter" idx="11"/>
          </p:nvPr>
        </p:nvSpPr>
        <p:spPr>
          <a:xfrm>
            <a:off x="3878216" y="6356350"/>
            <a:ext cx="4114800" cy="365125"/>
          </a:xfrm>
        </p:spPr>
        <p:txBody>
          <a:bodyPr/>
          <a:lstStyle/>
          <a:p>
            <a:endParaRPr lang="fr-FR"/>
          </a:p>
        </p:txBody>
      </p:sp>
      <p:sp>
        <p:nvSpPr>
          <p:cNvPr id="10" name="Espace réservé du numéro de diapositive 6">
            <a:extLst>
              <a:ext uri="{FF2B5EF4-FFF2-40B4-BE49-F238E27FC236}">
                <a16:creationId xmlns:a16="http://schemas.microsoft.com/office/drawing/2014/main" id="{ED5208BA-FC92-0EC3-0D10-5D92AC116AC6}"/>
              </a:ext>
            </a:extLst>
          </p:cNvPr>
          <p:cNvSpPr>
            <a:spLocks noGrp="1"/>
          </p:cNvSpPr>
          <p:nvPr>
            <p:ph type="sldNum" sz="quarter" idx="12"/>
          </p:nvPr>
        </p:nvSpPr>
        <p:spPr>
          <a:xfrm>
            <a:off x="8780128" y="6356350"/>
            <a:ext cx="2743200" cy="365125"/>
          </a:xfrm>
        </p:spPr>
        <p:txBody>
          <a:bodyPr/>
          <a:lstStyle/>
          <a:p>
            <a:fld id="{CC5F32FB-BCDC-504B-89E4-DE29115579BB}" type="slidenum">
              <a:rPr lang="fr-FR" smtClean="0"/>
              <a:t>‹N°›</a:t>
            </a:fld>
            <a:endParaRPr lang="fr-FR"/>
          </a:p>
        </p:txBody>
      </p:sp>
    </p:spTree>
    <p:extLst>
      <p:ext uri="{BB962C8B-B14F-4D97-AF65-F5344CB8AC3E}">
        <p14:creationId xmlns:p14="http://schemas.microsoft.com/office/powerpoint/2010/main" val="3704549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E4FA13F-0D21-7845-89E7-3C3E51E630FD}"/>
              </a:ext>
            </a:extLst>
          </p:cNvPr>
          <p:cNvSpPr>
            <a:spLocks noGrp="1"/>
          </p:cNvSpPr>
          <p:nvPr>
            <p:ph type="title"/>
          </p:nvPr>
        </p:nvSpPr>
        <p:spPr>
          <a:xfrm>
            <a:off x="838199" y="1308585"/>
            <a:ext cx="10845513" cy="926615"/>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A9DC11CB-ADF6-8BE3-37E8-D86494181B17}"/>
              </a:ext>
            </a:extLst>
          </p:cNvPr>
          <p:cNvSpPr>
            <a:spLocks noGrp="1"/>
          </p:cNvSpPr>
          <p:nvPr>
            <p:ph type="body" idx="1"/>
          </p:nvPr>
        </p:nvSpPr>
        <p:spPr>
          <a:xfrm>
            <a:off x="838199" y="2370137"/>
            <a:ext cx="10845513" cy="372379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00C8F5-6BD4-40F7-0BAE-789385BB71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Crimson Pro" pitchFamily="2" charset="77"/>
              </a:defRPr>
            </a:lvl1pPr>
          </a:lstStyle>
          <a:p>
            <a:fld id="{99EB4B13-5946-AC48-BE90-3ED937740A8E}" type="datetimeFigureOut">
              <a:rPr lang="fr-FR" smtClean="0"/>
              <a:pPr/>
              <a:t>15/05/2025</a:t>
            </a:fld>
            <a:endParaRPr lang="fr-FR"/>
          </a:p>
        </p:txBody>
      </p:sp>
      <p:sp>
        <p:nvSpPr>
          <p:cNvPr id="5" name="Espace réservé du pied de page 4">
            <a:extLst>
              <a:ext uri="{FF2B5EF4-FFF2-40B4-BE49-F238E27FC236}">
                <a16:creationId xmlns:a16="http://schemas.microsoft.com/office/drawing/2014/main" id="{C699B744-2834-8C7E-DCA0-666BB7D007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Crimson Pro" pitchFamily="2" charset="77"/>
              </a:defRPr>
            </a:lvl1pPr>
          </a:lstStyle>
          <a:p>
            <a:endParaRPr lang="fr-FR"/>
          </a:p>
        </p:txBody>
      </p:sp>
      <p:sp>
        <p:nvSpPr>
          <p:cNvPr id="6" name="Espace réservé du numéro de diapositive 5">
            <a:extLst>
              <a:ext uri="{FF2B5EF4-FFF2-40B4-BE49-F238E27FC236}">
                <a16:creationId xmlns:a16="http://schemas.microsoft.com/office/drawing/2014/main" id="{6B348A23-56D4-4E7F-A1DB-6D5F189ACA50}"/>
              </a:ext>
            </a:extLst>
          </p:cNvPr>
          <p:cNvSpPr>
            <a:spLocks noGrp="1"/>
          </p:cNvSpPr>
          <p:nvPr>
            <p:ph type="sldNum" sz="quarter" idx="4"/>
          </p:nvPr>
        </p:nvSpPr>
        <p:spPr>
          <a:xfrm>
            <a:off x="8940512"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Crimson Pro" pitchFamily="2" charset="77"/>
              </a:defRPr>
            </a:lvl1pPr>
          </a:lstStyle>
          <a:p>
            <a:fld id="{CC5F32FB-BCDC-504B-89E4-DE29115579BB}" type="slidenum">
              <a:rPr lang="fr-FR" smtClean="0"/>
              <a:pPr/>
              <a:t>‹N°›</a:t>
            </a:fld>
            <a:endParaRPr lang="fr-FR"/>
          </a:p>
        </p:txBody>
      </p:sp>
    </p:spTree>
    <p:extLst>
      <p:ext uri="{BB962C8B-B14F-4D97-AF65-F5344CB8AC3E}">
        <p14:creationId xmlns:p14="http://schemas.microsoft.com/office/powerpoint/2010/main" val="313739290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94" r:id="rId11"/>
  </p:sldLayoutIdLst>
  <p:txStyles>
    <p:titleStyle>
      <a:lvl1pPr algn="l" defTabSz="914400" rtl="0" eaLnBrk="1" latinLnBrk="0" hangingPunct="1">
        <a:lnSpc>
          <a:spcPct val="90000"/>
        </a:lnSpc>
        <a:spcBef>
          <a:spcPct val="0"/>
        </a:spcBef>
        <a:buNone/>
        <a:defRPr sz="4400" b="1" i="0" kern="1200">
          <a:solidFill>
            <a:schemeClr val="tx2"/>
          </a:solidFill>
          <a:latin typeface="Raleway"/>
          <a:ea typeface="+mj-ea"/>
          <a:cs typeface="Poppins"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2"/>
          </a:solidFill>
          <a:latin typeface="Raleway Medium"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2"/>
          </a:solidFill>
          <a:latin typeface="Raleway"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2"/>
          </a:solidFill>
          <a:latin typeface="Crimson Pro"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Raleway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1" kern="1200">
          <a:solidFill>
            <a:schemeClr val="tx2"/>
          </a:solidFill>
          <a:latin typeface="Crimson Pro Extra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E4FA13F-0D21-7845-89E7-3C3E51E630FD}"/>
              </a:ext>
            </a:extLst>
          </p:cNvPr>
          <p:cNvSpPr>
            <a:spLocks noGrp="1"/>
          </p:cNvSpPr>
          <p:nvPr>
            <p:ph type="title"/>
          </p:nvPr>
        </p:nvSpPr>
        <p:spPr>
          <a:xfrm>
            <a:off x="838199" y="1308585"/>
            <a:ext cx="10845513" cy="926615"/>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A9DC11CB-ADF6-8BE3-37E8-D86494181B17}"/>
              </a:ext>
            </a:extLst>
          </p:cNvPr>
          <p:cNvSpPr>
            <a:spLocks noGrp="1"/>
          </p:cNvSpPr>
          <p:nvPr>
            <p:ph type="body" idx="1"/>
          </p:nvPr>
        </p:nvSpPr>
        <p:spPr>
          <a:xfrm>
            <a:off x="838199" y="2370137"/>
            <a:ext cx="10845513" cy="372379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9600C8F5-6BD4-40F7-0BAE-789385BB71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Crimson Pro" pitchFamily="2" charset="77"/>
              </a:defRPr>
            </a:lvl1pPr>
          </a:lstStyle>
          <a:p>
            <a:fld id="{99EB4B13-5946-AC48-BE90-3ED937740A8E}" type="datetimeFigureOut">
              <a:rPr lang="fr-FR" smtClean="0"/>
              <a:pPr/>
              <a:t>15/05/2025</a:t>
            </a:fld>
            <a:endParaRPr lang="fr-FR"/>
          </a:p>
        </p:txBody>
      </p:sp>
      <p:sp>
        <p:nvSpPr>
          <p:cNvPr id="5" name="Espace réservé du pied de page 4">
            <a:extLst>
              <a:ext uri="{FF2B5EF4-FFF2-40B4-BE49-F238E27FC236}">
                <a16:creationId xmlns:a16="http://schemas.microsoft.com/office/drawing/2014/main" id="{C699B744-2834-8C7E-DCA0-666BB7D007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Crimson Pro" pitchFamily="2" charset="77"/>
              </a:defRPr>
            </a:lvl1pPr>
          </a:lstStyle>
          <a:p>
            <a:endParaRPr lang="fr-FR"/>
          </a:p>
        </p:txBody>
      </p:sp>
      <p:sp>
        <p:nvSpPr>
          <p:cNvPr id="6" name="Espace réservé du numéro de diapositive 5">
            <a:extLst>
              <a:ext uri="{FF2B5EF4-FFF2-40B4-BE49-F238E27FC236}">
                <a16:creationId xmlns:a16="http://schemas.microsoft.com/office/drawing/2014/main" id="{6B348A23-56D4-4E7F-A1DB-6D5F189ACA50}"/>
              </a:ext>
            </a:extLst>
          </p:cNvPr>
          <p:cNvSpPr>
            <a:spLocks noGrp="1"/>
          </p:cNvSpPr>
          <p:nvPr>
            <p:ph type="sldNum" sz="quarter" idx="4"/>
          </p:nvPr>
        </p:nvSpPr>
        <p:spPr>
          <a:xfrm>
            <a:off x="8940512"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Crimson Pro" pitchFamily="2" charset="77"/>
              </a:defRPr>
            </a:lvl1pPr>
          </a:lstStyle>
          <a:p>
            <a:fld id="{CC5F32FB-BCDC-504B-89E4-DE29115579BB}" type="slidenum">
              <a:rPr lang="fr-FR" smtClean="0"/>
              <a:pPr/>
              <a:t>‹N°›</a:t>
            </a:fld>
            <a:endParaRPr lang="fr-FR"/>
          </a:p>
        </p:txBody>
      </p:sp>
    </p:spTree>
    <p:extLst>
      <p:ext uri="{BB962C8B-B14F-4D97-AF65-F5344CB8AC3E}">
        <p14:creationId xmlns:p14="http://schemas.microsoft.com/office/powerpoint/2010/main" val="3147812599"/>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5" r:id="rId11"/>
  </p:sldLayoutIdLst>
  <p:txStyles>
    <p:titleStyle>
      <a:lvl1pPr algn="l" defTabSz="914400" rtl="0" eaLnBrk="1" latinLnBrk="0" hangingPunct="1">
        <a:lnSpc>
          <a:spcPct val="90000"/>
        </a:lnSpc>
        <a:spcBef>
          <a:spcPct val="0"/>
        </a:spcBef>
        <a:buNone/>
        <a:defRPr sz="4400" b="1" i="0" kern="1200">
          <a:solidFill>
            <a:schemeClr val="tx2"/>
          </a:solidFill>
          <a:latin typeface="Raleway"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2"/>
          </a:solidFill>
          <a:latin typeface="Raleway Medium"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2"/>
          </a:solidFill>
          <a:latin typeface="Raleway"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2"/>
          </a:solidFill>
          <a:latin typeface="Crimson Pro"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Raleway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1" kern="1200">
          <a:solidFill>
            <a:schemeClr val="tx2"/>
          </a:solidFill>
          <a:latin typeface="Crimson Pro Extra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E4FA13F-0D21-7845-89E7-3C3E51E630FD}"/>
              </a:ext>
            </a:extLst>
          </p:cNvPr>
          <p:cNvSpPr>
            <a:spLocks noGrp="1"/>
          </p:cNvSpPr>
          <p:nvPr>
            <p:ph type="title"/>
          </p:nvPr>
        </p:nvSpPr>
        <p:spPr>
          <a:xfrm>
            <a:off x="838199" y="1308585"/>
            <a:ext cx="10845513" cy="926615"/>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9DC11CB-ADF6-8BE3-37E8-D86494181B17}"/>
              </a:ext>
            </a:extLst>
          </p:cNvPr>
          <p:cNvSpPr>
            <a:spLocks noGrp="1"/>
          </p:cNvSpPr>
          <p:nvPr>
            <p:ph type="body" idx="1"/>
          </p:nvPr>
        </p:nvSpPr>
        <p:spPr>
          <a:xfrm>
            <a:off x="838199" y="2370137"/>
            <a:ext cx="10845513" cy="372379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00C8F5-6BD4-40F7-0BAE-789385BB71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latin typeface="Crimson Pro" pitchFamily="2" charset="77"/>
              </a:defRPr>
            </a:lvl1pPr>
          </a:lstStyle>
          <a:p>
            <a:fld id="{99EB4B13-5946-AC48-BE90-3ED937740A8E}" type="datetimeFigureOut">
              <a:rPr lang="fr-FR" smtClean="0"/>
              <a:pPr/>
              <a:t>15/05/2025</a:t>
            </a:fld>
            <a:endParaRPr lang="fr-FR"/>
          </a:p>
        </p:txBody>
      </p:sp>
      <p:sp>
        <p:nvSpPr>
          <p:cNvPr id="5" name="Espace réservé du pied de page 4">
            <a:extLst>
              <a:ext uri="{FF2B5EF4-FFF2-40B4-BE49-F238E27FC236}">
                <a16:creationId xmlns:a16="http://schemas.microsoft.com/office/drawing/2014/main" id="{C699B744-2834-8C7E-DCA0-666BB7D007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latin typeface="Crimson Pro" pitchFamily="2" charset="77"/>
              </a:defRPr>
            </a:lvl1pPr>
          </a:lstStyle>
          <a:p>
            <a:endParaRPr lang="fr-FR"/>
          </a:p>
        </p:txBody>
      </p:sp>
      <p:sp>
        <p:nvSpPr>
          <p:cNvPr id="6" name="Espace réservé du numéro de diapositive 5">
            <a:extLst>
              <a:ext uri="{FF2B5EF4-FFF2-40B4-BE49-F238E27FC236}">
                <a16:creationId xmlns:a16="http://schemas.microsoft.com/office/drawing/2014/main" id="{6B348A23-56D4-4E7F-A1DB-6D5F189ACA50}"/>
              </a:ext>
            </a:extLst>
          </p:cNvPr>
          <p:cNvSpPr>
            <a:spLocks noGrp="1"/>
          </p:cNvSpPr>
          <p:nvPr>
            <p:ph type="sldNum" sz="quarter" idx="4"/>
          </p:nvPr>
        </p:nvSpPr>
        <p:spPr>
          <a:xfrm>
            <a:off x="8940512" y="6356350"/>
            <a:ext cx="2743200" cy="365125"/>
          </a:xfrm>
          <a:prstGeom prst="rect">
            <a:avLst/>
          </a:prstGeom>
        </p:spPr>
        <p:txBody>
          <a:bodyPr vert="horz" lIns="91440" tIns="45720" rIns="91440" bIns="45720" rtlCol="0" anchor="ctr"/>
          <a:lstStyle>
            <a:lvl1pPr algn="r">
              <a:defRPr sz="1200">
                <a:solidFill>
                  <a:schemeClr val="bg1"/>
                </a:solidFill>
                <a:latin typeface="Crimson Pro" pitchFamily="2" charset="77"/>
              </a:defRPr>
            </a:lvl1pPr>
          </a:lstStyle>
          <a:p>
            <a:fld id="{CC5F32FB-BCDC-504B-89E4-DE29115579BB}" type="slidenum">
              <a:rPr lang="fr-FR" smtClean="0"/>
              <a:pPr/>
              <a:t>‹N°›</a:t>
            </a:fld>
            <a:endParaRPr lang="fr-FR"/>
          </a:p>
        </p:txBody>
      </p:sp>
    </p:spTree>
    <p:extLst>
      <p:ext uri="{BB962C8B-B14F-4D97-AF65-F5344CB8AC3E}">
        <p14:creationId xmlns:p14="http://schemas.microsoft.com/office/powerpoint/2010/main" val="29185617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96" r:id="rId11"/>
  </p:sldLayoutIdLst>
  <p:txStyles>
    <p:titleStyle>
      <a:lvl1pPr algn="l" defTabSz="914400" rtl="0" eaLnBrk="1" latinLnBrk="0" hangingPunct="1">
        <a:lnSpc>
          <a:spcPct val="90000"/>
        </a:lnSpc>
        <a:spcBef>
          <a:spcPct val="0"/>
        </a:spcBef>
        <a:buNone/>
        <a:defRPr sz="4400" b="1" i="0" kern="1200">
          <a:solidFill>
            <a:schemeClr val="bg1"/>
          </a:solidFill>
          <a:latin typeface="Raleway"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Raleway Medium"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Raleway"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Crimson Pro"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Raleway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1" kern="1200">
          <a:solidFill>
            <a:schemeClr val="bg1"/>
          </a:solidFill>
          <a:latin typeface="Crimson Pro Extra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3.jpg"/><Relationship Id="rId1" Type="http://schemas.openxmlformats.org/officeDocument/2006/relationships/slideLayout" Target="../slideLayouts/slideLayout10.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3.jpg"/><Relationship Id="rId1" Type="http://schemas.openxmlformats.org/officeDocument/2006/relationships/slideLayout" Target="../slideLayouts/slideLayout10.xml"/><Relationship Id="rId4" Type="http://schemas.openxmlformats.org/officeDocument/2006/relationships/image" Target="../media/image18.emf"/></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0.xml"/><Relationship Id="rId5" Type="http://schemas.openxmlformats.org/officeDocument/2006/relationships/image" Target="../media/image6.png"/><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3EEF25-346B-B2E7-AD83-52F22F1D1EC6}"/>
              </a:ext>
            </a:extLst>
          </p:cNvPr>
          <p:cNvSpPr>
            <a:spLocks noGrp="1"/>
          </p:cNvSpPr>
          <p:nvPr>
            <p:ph type="ctrTitle"/>
          </p:nvPr>
        </p:nvSpPr>
        <p:spPr/>
        <p:txBody>
          <a:bodyPr>
            <a:normAutofit/>
          </a:bodyPr>
          <a:lstStyle/>
          <a:p>
            <a:r>
              <a:rPr lang="fr-FR" altLang="fr-FR" sz="4400" b="1" dirty="0">
                <a:solidFill>
                  <a:schemeClr val="tx1"/>
                </a:solidFill>
                <a:latin typeface="Calibri" panose="020F0502020204030204" pitchFamily="34" charset="0"/>
              </a:rPr>
              <a:t>Débat d’orientation et de cadrage budgétaire </a:t>
            </a:r>
            <a:r>
              <a:rPr lang="fr-FR" sz="4400" dirty="0">
                <a:solidFill>
                  <a:schemeClr val="tx1"/>
                </a:solidFill>
              </a:rPr>
              <a:t>2026</a:t>
            </a:r>
          </a:p>
        </p:txBody>
      </p:sp>
      <p:sp>
        <p:nvSpPr>
          <p:cNvPr id="3" name="Sous-titre 2">
            <a:extLst>
              <a:ext uri="{FF2B5EF4-FFF2-40B4-BE49-F238E27FC236}">
                <a16:creationId xmlns:a16="http://schemas.microsoft.com/office/drawing/2014/main" id="{59556FC4-80D0-4016-8415-CB23616D049C}"/>
              </a:ext>
            </a:extLst>
          </p:cNvPr>
          <p:cNvSpPr>
            <a:spLocks noGrp="1"/>
          </p:cNvSpPr>
          <p:nvPr>
            <p:ph type="subTitle" idx="1"/>
          </p:nvPr>
        </p:nvSpPr>
        <p:spPr/>
        <p:txBody>
          <a:bodyPr/>
          <a:lstStyle/>
          <a:p>
            <a:r>
              <a:rPr lang="fr-FR" altLang="fr-FR" b="1" dirty="0">
                <a:latin typeface="Calibri" panose="020F0502020204030204" pitchFamily="34" charset="0"/>
              </a:rPr>
              <a:t>Conseil d’administration du 14 mai 2025</a:t>
            </a:r>
            <a:br>
              <a:rPr lang="fr-FR" altLang="fr-FR" dirty="0">
                <a:latin typeface="Calibri" panose="020F0502020204030204" pitchFamily="34" charset="0"/>
              </a:rPr>
            </a:br>
            <a:endParaRPr lang="fr-FR" dirty="0"/>
          </a:p>
        </p:txBody>
      </p:sp>
      <p:pic>
        <p:nvPicPr>
          <p:cNvPr id="9" name="Image 8" descr="Une image contenant bâtiment, nuit, château&#10;&#10;Description générée automatiquement">
            <a:extLst>
              <a:ext uri="{FF2B5EF4-FFF2-40B4-BE49-F238E27FC236}">
                <a16:creationId xmlns:a16="http://schemas.microsoft.com/office/drawing/2014/main" id="{DEFB296D-C675-ACC4-B512-AE40096CD473}"/>
              </a:ext>
            </a:extLst>
          </p:cNvPr>
          <p:cNvPicPr>
            <a:picLocks noChangeAspect="1"/>
          </p:cNvPicPr>
          <p:nvPr/>
        </p:nvPicPr>
        <p:blipFill>
          <a:blip r:embed="rId3"/>
          <a:stretch>
            <a:fillRect/>
          </a:stretch>
        </p:blipFill>
        <p:spPr>
          <a:xfrm>
            <a:off x="978880" y="5015634"/>
            <a:ext cx="10845512" cy="1628794"/>
          </a:xfrm>
          <a:prstGeom prst="rect">
            <a:avLst/>
          </a:prstGeom>
        </p:spPr>
      </p:pic>
    </p:spTree>
    <p:custDataLst>
      <p:tags r:id="rId1"/>
    </p:custDataLst>
    <p:extLst>
      <p:ext uri="{BB962C8B-B14F-4D97-AF65-F5344CB8AC3E}">
        <p14:creationId xmlns:p14="http://schemas.microsoft.com/office/powerpoint/2010/main" val="1390399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6" name="Titre 1">
            <a:extLst>
              <a:ext uri="{FF2B5EF4-FFF2-40B4-BE49-F238E27FC236}">
                <a16:creationId xmlns:a16="http://schemas.microsoft.com/office/drawing/2014/main" id="{1D3651A3-FA4A-156D-8E62-0E15E011DC57}"/>
              </a:ext>
            </a:extLst>
          </p:cNvPr>
          <p:cNvSpPr>
            <a:spLocks noGrp="1"/>
          </p:cNvSpPr>
          <p:nvPr>
            <p:ph type="title"/>
          </p:nvPr>
        </p:nvSpPr>
        <p:spPr>
          <a:xfrm>
            <a:off x="731799" y="408553"/>
            <a:ext cx="10570457" cy="617538"/>
          </a:xfrm>
        </p:spPr>
        <p:txBody>
          <a:bodyPr>
            <a:normAutofit/>
          </a:bodyPr>
          <a:lstStyle/>
          <a:p>
            <a:r>
              <a:rPr lang="fr-FR" sz="2000" dirty="0">
                <a:solidFill>
                  <a:srgbClr val="C00000"/>
                </a:solidFill>
                <a:latin typeface="Calibri" panose="020F0502020204030204" pitchFamily="34" charset="0"/>
              </a:rPr>
              <a:t>II. 1. Optimiser l’allocation des moyens</a:t>
            </a:r>
          </a:p>
        </p:txBody>
      </p:sp>
      <p:sp>
        <p:nvSpPr>
          <p:cNvPr id="3" name="ZoneTexte 2">
            <a:extLst>
              <a:ext uri="{FF2B5EF4-FFF2-40B4-BE49-F238E27FC236}">
                <a16:creationId xmlns:a16="http://schemas.microsoft.com/office/drawing/2014/main" id="{6C066A79-F0D7-4DEF-B679-C72A5BBB8B1D}"/>
              </a:ext>
            </a:extLst>
          </p:cNvPr>
          <p:cNvSpPr txBox="1"/>
          <p:nvPr/>
        </p:nvSpPr>
        <p:spPr>
          <a:xfrm>
            <a:off x="182880" y="1040890"/>
            <a:ext cx="11805920" cy="5847755"/>
          </a:xfrm>
          <a:prstGeom prst="rect">
            <a:avLst/>
          </a:prstGeom>
          <a:noFill/>
        </p:spPr>
        <p:txBody>
          <a:bodyPr wrap="square" rtlCol="0">
            <a:spAutoFit/>
          </a:bodyPr>
          <a:lstStyle/>
          <a:p>
            <a:r>
              <a:rPr lang="fr-FR" sz="2000" b="1" dirty="0">
                <a:latin typeface="Calibri" panose="020F0502020204030204" pitchFamily="34" charset="0"/>
                <a:cs typeface="Calibri" panose="020F0502020204030204" pitchFamily="34" charset="0"/>
              </a:rPr>
              <a:t>Une programmation pluriannuelle à mieux adapter aux besoins annuels</a:t>
            </a:r>
          </a:p>
          <a:p>
            <a:endParaRPr lang="fr-FR" sz="800" dirty="0">
              <a:latin typeface="Calibri" panose="020F0502020204030204" pitchFamily="34" charset="0"/>
              <a:cs typeface="Calibri" panose="020F0502020204030204" pitchFamily="34" charset="0"/>
            </a:endParaRPr>
          </a:p>
          <a:p>
            <a:pPr algn="just"/>
            <a:r>
              <a:rPr lang="fr-FR" i="1" dirty="0">
                <a:latin typeface="Calibri" panose="020F0502020204030204" pitchFamily="34" charset="0"/>
                <a:cs typeface="Calibri" panose="020F0502020204030204" pitchFamily="34" charset="0"/>
              </a:rPr>
              <a:t>Les taux d’exécution des opérations pluriannuelles sur les deux exercices antérieurs ( taux exécution/BR : 2023 : 63% en AE et 61% en CP / 2024 : 57% en AE et 58% en CP)  montrent la nécessité de revoir les modalités de programmation des contrats pluriannuels et des opérations pluriannuelles d’investissement. Il est constaté notamment que la reprogrammation effectuée en cours d’exercice dégrade le taux d’exécution (taux exécution/BI : 2024 : 66% en AE et 70% en CP, </a:t>
            </a:r>
            <a:r>
              <a:rPr lang="fr-FR" i="1" dirty="0" err="1">
                <a:latin typeface="Calibri" panose="020F0502020204030204" pitchFamily="34" charset="0"/>
                <a:cs typeface="Calibri" panose="020F0502020204030204" pitchFamily="34" charset="0"/>
              </a:rPr>
              <a:t>cf</a:t>
            </a:r>
            <a:r>
              <a:rPr lang="fr-FR" i="1" dirty="0">
                <a:latin typeface="Calibri" panose="020F0502020204030204" pitchFamily="34" charset="0"/>
                <a:cs typeface="Calibri" panose="020F0502020204030204" pitchFamily="34" charset="0"/>
              </a:rPr>
              <a:t> annexe 8).</a:t>
            </a:r>
          </a:p>
          <a:p>
            <a:pPr lvl="1" algn="just"/>
            <a:endParaRPr lang="fr-FR" sz="1600" i="1" dirty="0">
              <a:latin typeface="Calibri" panose="020F0502020204030204" pitchFamily="34" charset="0"/>
              <a:cs typeface="Calibri" panose="020F0502020204030204" pitchFamily="34" charset="0"/>
            </a:endParaRPr>
          </a:p>
          <a:p>
            <a:pPr lvl="1" algn="just"/>
            <a:r>
              <a:rPr lang="fr-FR" dirty="0">
                <a:latin typeface="Calibri" panose="020F0502020204030204" pitchFamily="34" charset="0"/>
                <a:cs typeface="Calibri" panose="020F0502020204030204" pitchFamily="34" charset="0"/>
              </a:rPr>
              <a:t>Des nouvelles modalités de programmation sont proposées pour l’exercice 2026 :</a:t>
            </a:r>
          </a:p>
          <a:p>
            <a:pPr lvl="1" algn="just"/>
            <a:endParaRPr lang="fr-FR" sz="800" dirty="0">
              <a:latin typeface="Calibri" panose="020F0502020204030204" pitchFamily="34" charset="0"/>
              <a:cs typeface="Calibri" panose="020F0502020204030204" pitchFamily="34" charset="0"/>
            </a:endParaRPr>
          </a:p>
          <a:p>
            <a:pPr marL="1200150" lvl="2" indent="-285750" algn="just">
              <a:buFont typeface="Wingdings" panose="05000000000000000000" pitchFamily="2" charset="2"/>
              <a:buChar char="§"/>
            </a:pPr>
            <a:r>
              <a:rPr lang="fr-FR" b="1" dirty="0">
                <a:latin typeface="Calibri" panose="020F0502020204030204" pitchFamily="34" charset="0"/>
                <a:cs typeface="Calibri" panose="020F0502020204030204" pitchFamily="34" charset="0"/>
              </a:rPr>
              <a:t>Rebaser les crédits demandés lors du dialogue du budget initial </a:t>
            </a:r>
            <a:r>
              <a:rPr lang="fr-FR" dirty="0">
                <a:latin typeface="Calibri" panose="020F0502020204030204" pitchFamily="34" charset="0"/>
                <a:cs typeface="Calibri" panose="020F0502020204030204" pitchFamily="34" charset="0"/>
              </a:rPr>
              <a:t>par composante en </a:t>
            </a:r>
            <a:r>
              <a:rPr lang="fr-FR" b="1" dirty="0">
                <a:latin typeface="Calibri" panose="020F0502020204030204" pitchFamily="34" charset="0"/>
                <a:cs typeface="Calibri" panose="020F0502020204030204" pitchFamily="34" charset="0"/>
              </a:rPr>
              <a:t>fonction de l’exécution </a:t>
            </a:r>
            <a:r>
              <a:rPr lang="fr-FR" dirty="0">
                <a:latin typeface="Calibri" panose="020F0502020204030204" pitchFamily="34" charset="0"/>
                <a:cs typeface="Calibri" panose="020F0502020204030204" pitchFamily="34" charset="0"/>
              </a:rPr>
              <a:t>constatée sur les années précédentes et des opérations nouvelles ; </a:t>
            </a:r>
          </a:p>
          <a:p>
            <a:pPr lvl="2" algn="just"/>
            <a:endParaRPr lang="fr-FR" sz="800" dirty="0">
              <a:latin typeface="Calibri" panose="020F0502020204030204" pitchFamily="34" charset="0"/>
              <a:cs typeface="Calibri" panose="020F0502020204030204" pitchFamily="34" charset="0"/>
            </a:endParaRPr>
          </a:p>
          <a:p>
            <a:pPr marL="1200150" lvl="2" indent="-285750" algn="just">
              <a:buFont typeface="Wingdings" panose="05000000000000000000" pitchFamily="2" charset="2"/>
              <a:buChar char="§"/>
            </a:pPr>
            <a:r>
              <a:rPr lang="fr-FR" dirty="0">
                <a:latin typeface="Calibri" panose="020F0502020204030204" pitchFamily="34" charset="0"/>
                <a:cs typeface="Calibri" panose="020F0502020204030204" pitchFamily="34" charset="0"/>
              </a:rPr>
              <a:t>Mettre en œuvre la possibilité offerte par le décret n° 2024-1108 du 2 décembre 2024 relatif au budget et au régime financier des EPSCP  de prévoir au budget initial </a:t>
            </a:r>
            <a:r>
              <a:rPr lang="fr-FR" b="1" dirty="0">
                <a:latin typeface="Calibri" panose="020F0502020204030204" pitchFamily="34" charset="0"/>
                <a:cs typeface="Calibri" panose="020F0502020204030204" pitchFamily="34" charset="0"/>
              </a:rPr>
              <a:t>une enveloppe de crédits non répartis par opération (évaluée en fonction de l’exécution des années précédentes ) </a:t>
            </a:r>
            <a:r>
              <a:rPr lang="fr-FR" dirty="0">
                <a:latin typeface="Calibri" panose="020F0502020204030204" pitchFamily="34" charset="0"/>
                <a:cs typeface="Calibri" panose="020F0502020204030204" pitchFamily="34" charset="0"/>
              </a:rPr>
              <a:t>qui permettra : </a:t>
            </a:r>
          </a:p>
          <a:p>
            <a:pPr marL="1657350" lvl="3" indent="-285750" algn="just">
              <a:buFont typeface="Wingdings" panose="05000000000000000000" pitchFamily="2" charset="2"/>
              <a:buChar char="ü"/>
            </a:pPr>
            <a:r>
              <a:rPr lang="fr-FR" dirty="0">
                <a:latin typeface="Calibri" panose="020F0502020204030204" pitchFamily="34" charset="0"/>
                <a:cs typeface="Calibri" panose="020F0502020204030204" pitchFamily="34" charset="0"/>
              </a:rPr>
              <a:t>d’abonder les lignes budgétaires de chaque opération pour le montant des crédits non consommés de l’exercice précédent seulement en fonction des besoins ;</a:t>
            </a:r>
          </a:p>
          <a:p>
            <a:pPr marL="1657350" lvl="3" indent="-285750" algn="just">
              <a:buFont typeface="Wingdings" panose="05000000000000000000" pitchFamily="2" charset="2"/>
              <a:buChar char="ü"/>
            </a:pPr>
            <a:r>
              <a:rPr lang="fr-FR" dirty="0">
                <a:latin typeface="Calibri" panose="020F0502020204030204" pitchFamily="34" charset="0"/>
                <a:cs typeface="Calibri" panose="020F0502020204030204" pitchFamily="34" charset="0"/>
              </a:rPr>
              <a:t> de répondre aux besoins d’opération nouvelle.</a:t>
            </a:r>
          </a:p>
          <a:p>
            <a:pPr lvl="2" algn="just"/>
            <a:r>
              <a:rPr lang="fr-FR" i="1" dirty="0">
                <a:latin typeface="Calibri" panose="020F0502020204030204" pitchFamily="34" charset="0"/>
                <a:cs typeface="Calibri" panose="020F0502020204030204" pitchFamily="34" charset="0"/>
              </a:rPr>
              <a:t>Un budget rectificatif n’interviendra seulement si la programmation globale par enveloppe ( personnel/ fonctionnement/ investissement) s’avère insuffisante </a:t>
            </a:r>
            <a:r>
              <a:rPr lang="fr-FR" i="1" dirty="0">
                <a:latin typeface="Calibri" panose="020F0502020204030204" pitchFamily="34" charset="0"/>
                <a:cs typeface="Calibri" panose="020F0502020204030204" pitchFamily="34" charset="0"/>
                <a:sym typeface="Wingdings" panose="05000000000000000000" pitchFamily="2" charset="2"/>
              </a:rPr>
              <a:t> renforcement de la mutualisation des crédits entre opération.</a:t>
            </a:r>
          </a:p>
          <a:p>
            <a:pPr lvl="2" algn="just"/>
            <a:endParaRPr lang="fr-FR" sz="800" dirty="0">
              <a:latin typeface="Calibri" panose="020F0502020204030204" pitchFamily="34" charset="0"/>
              <a:cs typeface="Calibri" panose="020F0502020204030204" pitchFamily="34" charset="0"/>
            </a:endParaRPr>
          </a:p>
          <a:p>
            <a:pPr marL="1200150" lvl="2" indent="-285750" algn="just">
              <a:buFont typeface="Wingdings" panose="05000000000000000000" pitchFamily="2" charset="2"/>
              <a:buChar char="§"/>
            </a:pPr>
            <a:r>
              <a:rPr lang="fr-FR" dirty="0">
                <a:latin typeface="Calibri" panose="020F0502020204030204" pitchFamily="34" charset="0"/>
                <a:cs typeface="Calibri" panose="020F0502020204030204" pitchFamily="34" charset="0"/>
              </a:rPr>
              <a:t>Renforcer l’analyse des besoins lors du budget rectificatif de déprogrammation de fin d’exercice.</a:t>
            </a:r>
            <a:endParaRPr lang="fr-FR"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29833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731799" y="1823968"/>
            <a:ext cx="10526136" cy="4754385"/>
          </a:xfrm>
        </p:spPr>
        <p:txBody>
          <a:bodyPr>
            <a:normAutofit/>
          </a:bodyPr>
          <a:lstStyle/>
          <a:p>
            <a:pPr algn="just">
              <a:spcBef>
                <a:spcPct val="0"/>
              </a:spcBef>
              <a:defRPr/>
            </a:pPr>
            <a:r>
              <a:rPr lang="fr-FR" altLang="fr-FR" sz="2200" i="1" dirty="0">
                <a:latin typeface="Calibri" panose="020F0502020204030204" pitchFamily="34" charset="0"/>
                <a:cs typeface="Calibri" panose="020F0502020204030204" pitchFamily="34" charset="0"/>
              </a:rPr>
              <a:t>Le dialogue de gestion réalisé avec les équipes pédagogiques a permis une optimisation continue des moyens et l’amélioration de 1,5 points du taux d’exécution de l’enveloppe d’heures d’enseignement globale de l’établissement pour l’année 2023/2024 : 96 % en 2023/2024 (au 06/02/2025), 94,5 % en 2022/2023, 90,8 % en 2021/2022 ( </a:t>
            </a:r>
            <a:r>
              <a:rPr lang="fr-FR" altLang="fr-FR" sz="2200" i="1" dirty="0" err="1">
                <a:latin typeface="Calibri" panose="020F0502020204030204" pitchFamily="34" charset="0"/>
                <a:cs typeface="Calibri" panose="020F0502020204030204" pitchFamily="34" charset="0"/>
              </a:rPr>
              <a:t>cf</a:t>
            </a:r>
            <a:r>
              <a:rPr lang="fr-FR" altLang="fr-FR" sz="2200" i="1" dirty="0">
                <a:latin typeface="Calibri" panose="020F0502020204030204" pitchFamily="34" charset="0"/>
                <a:cs typeface="Calibri" panose="020F0502020204030204" pitchFamily="34" charset="0"/>
              </a:rPr>
              <a:t> annexe 4bis). </a:t>
            </a:r>
          </a:p>
          <a:p>
            <a:pPr algn="just">
              <a:spcBef>
                <a:spcPct val="0"/>
              </a:spcBef>
              <a:defRPr/>
            </a:pPr>
            <a:endParaRPr lang="fr-FR" sz="2200" dirty="0">
              <a:latin typeface="Calibri" panose="020F0502020204030204" pitchFamily="34" charset="0"/>
              <a:cs typeface="Calibri" panose="020F0502020204030204" pitchFamily="34" charset="0"/>
            </a:endParaRPr>
          </a:p>
          <a:p>
            <a:pPr algn="just">
              <a:spcBef>
                <a:spcPct val="0"/>
              </a:spcBef>
              <a:defRPr/>
            </a:pPr>
            <a:r>
              <a:rPr lang="fr-FR" sz="2200" dirty="0">
                <a:latin typeface="Calibri" panose="020F0502020204030204" pitchFamily="34" charset="0"/>
                <a:cs typeface="Calibri" panose="020F0502020204030204" pitchFamily="34" charset="0"/>
              </a:rPr>
              <a:t>Les efforts de maitrise des enveloppes d’heures d’enseignement sont poursuivis en </a:t>
            </a:r>
            <a:r>
              <a:rPr lang="fr-FR" sz="2200">
                <a:latin typeface="Calibri" panose="020F0502020204030204" pitchFamily="34" charset="0"/>
                <a:cs typeface="Calibri" panose="020F0502020204030204" pitchFamily="34" charset="0"/>
              </a:rPr>
              <a:t>2026 : au </a:t>
            </a:r>
            <a:r>
              <a:rPr lang="fr-FR" sz="2200" dirty="0">
                <a:latin typeface="Calibri" panose="020F0502020204030204" pitchFamily="34" charset="0"/>
                <a:cs typeface="Calibri" panose="020F0502020204030204" pitchFamily="34" charset="0"/>
              </a:rPr>
              <a:t>regard du pré-dialogue budgétaire de gestion et de l’évolution de l’activité de formation constatée, plafonner à </a:t>
            </a:r>
            <a:r>
              <a:rPr lang="fr-FR" sz="2200" b="1" dirty="0">
                <a:latin typeface="Calibri" panose="020F0502020204030204" pitchFamily="34" charset="0"/>
                <a:cs typeface="Calibri" panose="020F0502020204030204" pitchFamily="34" charset="0"/>
              </a:rPr>
              <a:t>162 000 HED les heures d’enseignement dans les EPN et CLE </a:t>
            </a:r>
            <a:r>
              <a:rPr lang="fr-FR" sz="2200" dirty="0">
                <a:latin typeface="Calibri" panose="020F0502020204030204" pitchFamily="34" charset="0"/>
                <a:cs typeface="Calibri" panose="020F0502020204030204" pitchFamily="34" charset="0"/>
              </a:rPr>
              <a:t>(soit une progression de 200 HED par rapport à l’enveloppe 2025) </a:t>
            </a:r>
          </a:p>
          <a:p>
            <a:pPr algn="just">
              <a:spcBef>
                <a:spcPct val="0"/>
              </a:spcBef>
              <a:defRPr/>
            </a:pPr>
            <a:r>
              <a:rPr lang="fr-FR" sz="2200" dirty="0">
                <a:latin typeface="Calibri" panose="020F0502020204030204" pitchFamily="34" charset="0"/>
                <a:cs typeface="Calibri" panose="020F0502020204030204" pitchFamily="34" charset="0"/>
              </a:rPr>
              <a:t>      </a:t>
            </a:r>
          </a:p>
          <a:p>
            <a:pPr algn="just">
              <a:spcBef>
                <a:spcPct val="0"/>
              </a:spcBef>
              <a:defRPr/>
            </a:pPr>
            <a:r>
              <a:rPr lang="fr-FR" sz="2200" dirty="0">
                <a:latin typeface="Calibri" panose="020F0502020204030204" pitchFamily="34" charset="0"/>
                <a:cs typeface="Calibri" panose="020F0502020204030204" pitchFamily="34" charset="0"/>
              </a:rPr>
              <a:t>L’enveloppe pour Cnam entreprise, l’</a:t>
            </a:r>
            <a:r>
              <a:rPr lang="fr-FR" sz="2200" dirty="0" err="1">
                <a:latin typeface="Calibri" panose="020F0502020204030204" pitchFamily="34" charset="0"/>
                <a:cs typeface="Calibri" panose="020F0502020204030204" pitchFamily="34" charset="0"/>
              </a:rPr>
              <a:t>Eicnam</a:t>
            </a:r>
            <a:r>
              <a:rPr lang="fr-FR" sz="2200" dirty="0">
                <a:latin typeface="Calibri" panose="020F0502020204030204" pitchFamily="34" charset="0"/>
                <a:cs typeface="Calibri" panose="020F0502020204030204" pitchFamily="34" charset="0"/>
              </a:rPr>
              <a:t> et le CFA sera établie en fonction de l’évolution de l’activité financée présentée au moment du dialogue de gestion budgétaire.  </a:t>
            </a:r>
          </a:p>
          <a:p>
            <a:pPr marL="285750" indent="-285750" algn="just">
              <a:spcBef>
                <a:spcPct val="0"/>
              </a:spcBef>
              <a:buFontTx/>
              <a:buChar char="-"/>
              <a:defRPr/>
            </a:pPr>
            <a:endParaRPr lang="fr-FR" dirty="0"/>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510466" y="961876"/>
            <a:ext cx="10569575" cy="617538"/>
          </a:xfrm>
        </p:spPr>
        <p:txBody>
          <a:bodyPr>
            <a:noAutofit/>
          </a:bodyPr>
          <a:lstStyle/>
          <a:p>
            <a:r>
              <a:rPr lang="fr-FR" sz="2000" b="1" dirty="0">
                <a:solidFill>
                  <a:schemeClr val="tx1"/>
                </a:solidFill>
                <a:latin typeface="Calibri" panose="020F0502020204030204" pitchFamily="34" charset="0"/>
                <a:cs typeface="Calibri" panose="020F0502020204030204" pitchFamily="34" charset="0"/>
              </a:rPr>
              <a:t>Une optimisation de l’allocation des moyens en heures d’enseignement à poursuivre </a:t>
            </a:r>
          </a:p>
        </p:txBody>
      </p:sp>
      <p:sp>
        <p:nvSpPr>
          <p:cNvPr id="6" name="Titre 1">
            <a:extLst>
              <a:ext uri="{FF2B5EF4-FFF2-40B4-BE49-F238E27FC236}">
                <a16:creationId xmlns:a16="http://schemas.microsoft.com/office/drawing/2014/main" id="{1D3651A3-FA4A-156D-8E62-0E15E011DC57}"/>
              </a:ext>
            </a:extLst>
          </p:cNvPr>
          <p:cNvSpPr txBox="1">
            <a:spLocks/>
          </p:cNvSpPr>
          <p:nvPr/>
        </p:nvSpPr>
        <p:spPr>
          <a:xfrm>
            <a:off x="731799" y="408553"/>
            <a:ext cx="10570457" cy="6175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a:solidFill>
                  <a:schemeClr val="tx2"/>
                </a:solidFill>
                <a:latin typeface="Raleway"/>
                <a:ea typeface="+mj-ea"/>
                <a:cs typeface="Poppins" pitchFamily="2" charset="77"/>
              </a:defRPr>
            </a:lvl1pPr>
          </a:lstStyle>
          <a:p>
            <a:r>
              <a:rPr lang="fr-FR" sz="2000">
                <a:solidFill>
                  <a:srgbClr val="C00000"/>
                </a:solidFill>
                <a:latin typeface="Calibri" panose="020F0502020204030204" pitchFamily="34" charset="0"/>
              </a:rPr>
              <a:t>II. 1. Optimiser l’allocation des moyens</a:t>
            </a:r>
            <a:endParaRPr lang="fr-FR" sz="2000" dirty="0">
              <a:solidFill>
                <a:srgbClr val="C00000"/>
              </a:solidFill>
              <a:latin typeface="Calibri" panose="020F0502020204030204" pitchFamily="34" charset="0"/>
            </a:endParaRPr>
          </a:p>
        </p:txBody>
      </p:sp>
    </p:spTree>
    <p:extLst>
      <p:ext uri="{BB962C8B-B14F-4D97-AF65-F5344CB8AC3E}">
        <p14:creationId xmlns:p14="http://schemas.microsoft.com/office/powerpoint/2010/main" val="1750088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510466" y="1046497"/>
            <a:ext cx="10569575" cy="376317"/>
          </a:xfrm>
        </p:spPr>
        <p:txBody>
          <a:bodyPr>
            <a:noAutofit/>
          </a:bodyPr>
          <a:lstStyle/>
          <a:p>
            <a:pPr marL="457200" lvl="1" algn="just">
              <a:spcBef>
                <a:spcPct val="0"/>
              </a:spcBef>
              <a:defRPr/>
            </a:pPr>
            <a:r>
              <a:rPr lang="fr-FR" sz="2000" b="1" dirty="0">
                <a:latin typeface="Calibri" panose="020F0502020204030204" pitchFamily="34" charset="0"/>
                <a:ea typeface="Calibri" panose="020F0502020204030204" pitchFamily="34" charset="0"/>
                <a:cs typeface="Calibri" panose="020F0502020204030204" pitchFamily="34" charset="0"/>
              </a:rPr>
              <a:t>Le numérique – cf. schéma directeur du numérique 2025-2029</a:t>
            </a:r>
          </a:p>
        </p:txBody>
      </p:sp>
      <p:sp>
        <p:nvSpPr>
          <p:cNvPr id="4" name="Titre 1">
            <a:extLst>
              <a:ext uri="{FF2B5EF4-FFF2-40B4-BE49-F238E27FC236}">
                <a16:creationId xmlns:a16="http://schemas.microsoft.com/office/drawing/2014/main" id="{1D3651A3-FA4A-156D-8E62-0E15E011DC57}"/>
              </a:ext>
            </a:extLst>
          </p:cNvPr>
          <p:cNvSpPr txBox="1">
            <a:spLocks/>
          </p:cNvSpPr>
          <p:nvPr/>
        </p:nvSpPr>
        <p:spPr>
          <a:xfrm>
            <a:off x="731799" y="408553"/>
            <a:ext cx="10570457" cy="6175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a:solidFill>
                  <a:schemeClr val="tx2"/>
                </a:solidFill>
                <a:latin typeface="Raleway"/>
                <a:ea typeface="+mj-ea"/>
                <a:cs typeface="Poppins" pitchFamily="2" charset="77"/>
              </a:defRPr>
            </a:lvl1pPr>
          </a:lstStyle>
          <a:p>
            <a:r>
              <a:rPr lang="fr-FR" sz="2000" dirty="0">
                <a:solidFill>
                  <a:srgbClr val="C00000"/>
                </a:solidFill>
                <a:latin typeface="Calibri" panose="020F0502020204030204" pitchFamily="34" charset="0"/>
              </a:rPr>
              <a:t>II. 2. Soutenir le financement des projets structurants de l’établissement</a:t>
            </a:r>
          </a:p>
        </p:txBody>
      </p:sp>
      <p:graphicFrame>
        <p:nvGraphicFramePr>
          <p:cNvPr id="14" name="Tableau 13"/>
          <p:cNvGraphicFramePr>
            <a:graphicFrameLocks noGrp="1"/>
          </p:cNvGraphicFramePr>
          <p:nvPr>
            <p:extLst>
              <p:ext uri="{D42A27DB-BD31-4B8C-83A1-F6EECF244321}">
                <p14:modId xmlns:p14="http://schemas.microsoft.com/office/powerpoint/2010/main" val="2382644992"/>
              </p:ext>
            </p:extLst>
          </p:nvPr>
        </p:nvGraphicFramePr>
        <p:xfrm>
          <a:off x="731799" y="2697538"/>
          <a:ext cx="10845799" cy="2841983"/>
        </p:xfrm>
        <a:graphic>
          <a:graphicData uri="http://schemas.openxmlformats.org/drawingml/2006/table">
            <a:tbl>
              <a:tblPr/>
              <a:tblGrid>
                <a:gridCol w="2547945">
                  <a:extLst>
                    <a:ext uri="{9D8B030D-6E8A-4147-A177-3AD203B41FA5}">
                      <a16:colId xmlns:a16="http://schemas.microsoft.com/office/drawing/2014/main" val="2895112371"/>
                    </a:ext>
                  </a:extLst>
                </a:gridCol>
                <a:gridCol w="4798936">
                  <a:extLst>
                    <a:ext uri="{9D8B030D-6E8A-4147-A177-3AD203B41FA5}">
                      <a16:colId xmlns:a16="http://schemas.microsoft.com/office/drawing/2014/main" val="644160744"/>
                    </a:ext>
                  </a:extLst>
                </a:gridCol>
                <a:gridCol w="3498918">
                  <a:extLst>
                    <a:ext uri="{9D8B030D-6E8A-4147-A177-3AD203B41FA5}">
                      <a16:colId xmlns:a16="http://schemas.microsoft.com/office/drawing/2014/main" val="1276948993"/>
                    </a:ext>
                  </a:extLst>
                </a:gridCol>
              </a:tblGrid>
              <a:tr h="243788">
                <a:tc>
                  <a:txBody>
                    <a:bodyPr/>
                    <a:lstStyle/>
                    <a:p>
                      <a:pPr algn="ctr" fontAlgn="t"/>
                      <a:r>
                        <a:rPr lang="fr-FR" sz="1600" b="1" i="0" u="none" strike="noStrike" dirty="0">
                          <a:solidFill>
                            <a:srgbClr val="FFFFFF"/>
                          </a:solidFill>
                          <a:effectLst/>
                          <a:latin typeface="Calibri" panose="020F0502020204030204" pitchFamily="34" charset="0"/>
                        </a:rPr>
                        <a:t>Objectifs</a:t>
                      </a:r>
                    </a:p>
                  </a:txBody>
                  <a:tcPr marL="9525" marR="9525" marT="95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dirty="0">
                          <a:solidFill>
                            <a:srgbClr val="FFFFFF"/>
                          </a:solidFill>
                          <a:effectLst/>
                          <a:latin typeface="Calibri" panose="020F0502020204030204" pitchFamily="34" charset="0"/>
                        </a:rPr>
                        <a:t>Orientations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dirty="0">
                          <a:solidFill>
                            <a:srgbClr val="FFFFFF"/>
                          </a:solidFill>
                          <a:effectLst/>
                          <a:latin typeface="Calibri" panose="020F0502020204030204" pitchFamily="34" charset="0"/>
                        </a:rPr>
                        <a:t>Actions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extLst>
                  <a:ext uri="{0D108BD9-81ED-4DB2-BD59-A6C34878D82A}">
                    <a16:rowId xmlns:a16="http://schemas.microsoft.com/office/drawing/2014/main" val="107489951"/>
                  </a:ext>
                </a:extLst>
              </a:tr>
              <a:tr h="862688">
                <a:tc>
                  <a:txBody>
                    <a:bodyPr/>
                    <a:lstStyle/>
                    <a:p>
                      <a:pPr algn="l" rtl="0" fontAlgn="ctr"/>
                      <a:r>
                        <a:rPr lang="fr-FR" sz="1600" b="0" i="0" u="none" strike="noStrike" dirty="0">
                          <a:solidFill>
                            <a:srgbClr val="000000"/>
                          </a:solidFill>
                          <a:effectLst/>
                          <a:latin typeface="Calibri" panose="020F0502020204030204" pitchFamily="34" charset="0"/>
                        </a:rPr>
                        <a:t>Simplifier les processus administratifs et les parcours usagers</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Assurer la lisibilité et l’intégration de l’ensemble du parcours de l’auditeur, sur le plan géographique et longitudinal (durée), de l’inscription à la diplomation.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600" b="0" i="0" u="none" strike="noStrike" dirty="0">
                          <a:solidFill>
                            <a:srgbClr val="000000"/>
                          </a:solidFill>
                          <a:effectLst/>
                          <a:latin typeface="Calibri" panose="020F0502020204030204" pitchFamily="34" charset="0"/>
                        </a:rPr>
                        <a:t>Convergence des logiciels de scolarité</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3768030010"/>
                  </a:ext>
                </a:extLst>
              </a:tr>
              <a:tr h="713035">
                <a:tc>
                  <a:txBody>
                    <a:bodyPr/>
                    <a:lstStyle/>
                    <a:p>
                      <a:pPr algn="l" rtl="0" fontAlgn="ctr"/>
                      <a:r>
                        <a:rPr lang="fr-FR" sz="1600" b="0" i="0" u="none" strike="noStrike" dirty="0">
                          <a:solidFill>
                            <a:srgbClr val="000000"/>
                          </a:solidFill>
                          <a:effectLst/>
                          <a:latin typeface="Calibri" panose="020F0502020204030204" pitchFamily="34" charset="0"/>
                        </a:rPr>
                        <a:t>Maintien en condition opérationnelle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r>
                        <a:rPr lang="fr-FR" sz="1600" b="0" i="0" u="none" strike="noStrike" dirty="0">
                          <a:solidFill>
                            <a:srgbClr val="000000"/>
                          </a:solidFill>
                          <a:effectLst/>
                          <a:latin typeface="Calibri" panose="020F0502020204030204" pitchFamily="34" charset="0"/>
                        </a:rPr>
                        <a:t>Pérenniser et assurer la flexibilité, la sécurité et la capacité d’évolution de nos systèmes d’informations et des usages du numérique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Renouvellement de l’infrastructure du système d’information national et amélioration de sa sécurité</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extLst>
                  <a:ext uri="{0D108BD9-81ED-4DB2-BD59-A6C34878D82A}">
                    <a16:rowId xmlns:a16="http://schemas.microsoft.com/office/drawing/2014/main" val="4030470300"/>
                  </a:ext>
                </a:extLst>
              </a:tr>
              <a:tr h="947658">
                <a:tc>
                  <a:txBody>
                    <a:bodyPr/>
                    <a:lstStyle/>
                    <a:p>
                      <a:pPr algn="l" rtl="0" fontAlgn="ctr"/>
                      <a:r>
                        <a:rPr lang="fr-FR" sz="1600" b="0" i="0" u="none" strike="noStrike">
                          <a:solidFill>
                            <a:srgbClr val="000000"/>
                          </a:solidFill>
                          <a:effectLst/>
                          <a:latin typeface="Calibri" panose="020F0502020204030204" pitchFamily="34" charset="0"/>
                        </a:rPr>
                        <a:t>Lever les barrières en améliorant l’accessibilité numérique (commun SDH)</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600" b="0" i="0" u="none" strike="noStrike">
                          <a:solidFill>
                            <a:srgbClr val="000000"/>
                          </a:solidFill>
                          <a:effectLst/>
                          <a:latin typeface="Calibri" panose="020F0502020204030204" pitchFamily="34" charset="0"/>
                        </a:rPr>
                        <a:t>Mise aux normes de nos applications web</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Convergence des logiciels de scolarités (refonte des portails d’inscription) + refonte de notre espace numérique de formation (ENF)</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607212405"/>
                  </a:ext>
                </a:extLst>
              </a:tr>
            </a:tbl>
          </a:graphicData>
        </a:graphic>
      </p:graphicFrame>
    </p:spTree>
    <p:extLst>
      <p:ext uri="{BB962C8B-B14F-4D97-AF65-F5344CB8AC3E}">
        <p14:creationId xmlns:p14="http://schemas.microsoft.com/office/powerpoint/2010/main" val="1326655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510466" y="1046497"/>
            <a:ext cx="10569575" cy="376317"/>
          </a:xfrm>
        </p:spPr>
        <p:txBody>
          <a:bodyPr>
            <a:noAutofit/>
          </a:bodyPr>
          <a:lstStyle/>
          <a:p>
            <a:pPr marL="457200" lvl="1" algn="just">
              <a:spcBef>
                <a:spcPct val="0"/>
              </a:spcBef>
              <a:defRPr/>
            </a:pPr>
            <a:r>
              <a:rPr lang="fr-FR" sz="2000" b="1" dirty="0">
                <a:latin typeface="Calibri" panose="020F0502020204030204" pitchFamily="34" charset="0"/>
                <a:ea typeface="Calibri" panose="020F0502020204030204" pitchFamily="34" charset="0"/>
                <a:cs typeface="Calibri" panose="020F0502020204030204" pitchFamily="34" charset="0"/>
              </a:rPr>
              <a:t>Les ressources humaines – cf. schéma directeur des ressources humaines 2025-2029 </a:t>
            </a:r>
          </a:p>
        </p:txBody>
      </p:sp>
      <p:sp>
        <p:nvSpPr>
          <p:cNvPr id="4" name="Titre 1">
            <a:extLst>
              <a:ext uri="{FF2B5EF4-FFF2-40B4-BE49-F238E27FC236}">
                <a16:creationId xmlns:a16="http://schemas.microsoft.com/office/drawing/2014/main" id="{1D3651A3-FA4A-156D-8E62-0E15E011DC57}"/>
              </a:ext>
            </a:extLst>
          </p:cNvPr>
          <p:cNvSpPr txBox="1">
            <a:spLocks/>
          </p:cNvSpPr>
          <p:nvPr/>
        </p:nvSpPr>
        <p:spPr>
          <a:xfrm>
            <a:off x="731799" y="408553"/>
            <a:ext cx="10570457" cy="6175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a:solidFill>
                  <a:schemeClr val="tx2"/>
                </a:solidFill>
                <a:latin typeface="Raleway"/>
                <a:ea typeface="+mj-ea"/>
                <a:cs typeface="Poppins" pitchFamily="2" charset="77"/>
              </a:defRPr>
            </a:lvl1pPr>
          </a:lstStyle>
          <a:p>
            <a:r>
              <a:rPr lang="fr-FR" sz="2000" dirty="0">
                <a:solidFill>
                  <a:srgbClr val="C00000"/>
                </a:solidFill>
                <a:latin typeface="Calibri" panose="020F0502020204030204" pitchFamily="34" charset="0"/>
              </a:rPr>
              <a:t>II. 2. Soutenir le financement des projets structurants de l’établissement</a:t>
            </a:r>
          </a:p>
        </p:txBody>
      </p:sp>
      <p:graphicFrame>
        <p:nvGraphicFramePr>
          <p:cNvPr id="2" name="Tableau 1"/>
          <p:cNvGraphicFramePr>
            <a:graphicFrameLocks noGrp="1"/>
          </p:cNvGraphicFramePr>
          <p:nvPr>
            <p:extLst>
              <p:ext uri="{D42A27DB-BD31-4B8C-83A1-F6EECF244321}">
                <p14:modId xmlns:p14="http://schemas.microsoft.com/office/powerpoint/2010/main" val="4195447961"/>
              </p:ext>
            </p:extLst>
          </p:nvPr>
        </p:nvGraphicFramePr>
        <p:xfrm>
          <a:off x="731799" y="1811045"/>
          <a:ext cx="10570457" cy="4283367"/>
        </p:xfrm>
        <a:graphic>
          <a:graphicData uri="http://schemas.openxmlformats.org/drawingml/2006/table">
            <a:tbl>
              <a:tblPr/>
              <a:tblGrid>
                <a:gridCol w="2499673">
                  <a:extLst>
                    <a:ext uri="{9D8B030D-6E8A-4147-A177-3AD203B41FA5}">
                      <a16:colId xmlns:a16="http://schemas.microsoft.com/office/drawing/2014/main" val="205211261"/>
                    </a:ext>
                  </a:extLst>
                </a:gridCol>
                <a:gridCol w="3249227">
                  <a:extLst>
                    <a:ext uri="{9D8B030D-6E8A-4147-A177-3AD203B41FA5}">
                      <a16:colId xmlns:a16="http://schemas.microsoft.com/office/drawing/2014/main" val="3685584195"/>
                    </a:ext>
                  </a:extLst>
                </a:gridCol>
                <a:gridCol w="4821557">
                  <a:extLst>
                    <a:ext uri="{9D8B030D-6E8A-4147-A177-3AD203B41FA5}">
                      <a16:colId xmlns:a16="http://schemas.microsoft.com/office/drawing/2014/main" val="74944361"/>
                    </a:ext>
                  </a:extLst>
                </a:gridCol>
              </a:tblGrid>
              <a:tr h="257713">
                <a:tc>
                  <a:txBody>
                    <a:bodyPr/>
                    <a:lstStyle/>
                    <a:p>
                      <a:pPr algn="ctr" fontAlgn="t"/>
                      <a:r>
                        <a:rPr lang="fr-FR" sz="1600" b="1" i="0" u="none" strike="noStrike" dirty="0">
                          <a:solidFill>
                            <a:srgbClr val="FFFFFF"/>
                          </a:solidFill>
                          <a:effectLst/>
                          <a:latin typeface="Calibri" panose="020F0502020204030204" pitchFamily="34" charset="0"/>
                        </a:rPr>
                        <a:t>Objectifs</a:t>
                      </a:r>
                    </a:p>
                  </a:txBody>
                  <a:tcPr marL="7727" marR="7727" marT="7727"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a:solidFill>
                            <a:srgbClr val="FFFFFF"/>
                          </a:solidFill>
                          <a:effectLst/>
                          <a:latin typeface="Calibri" panose="020F0502020204030204" pitchFamily="34" charset="0"/>
                        </a:rPr>
                        <a:t>Orientations</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dirty="0">
                          <a:solidFill>
                            <a:srgbClr val="FFFFFF"/>
                          </a:solidFill>
                          <a:effectLst/>
                          <a:latin typeface="Calibri" panose="020F0502020204030204" pitchFamily="34" charset="0"/>
                        </a:rPr>
                        <a:t>Actions</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extLst>
                  <a:ext uri="{0D108BD9-81ED-4DB2-BD59-A6C34878D82A}">
                    <a16:rowId xmlns:a16="http://schemas.microsoft.com/office/drawing/2014/main" val="2746934673"/>
                  </a:ext>
                </a:extLst>
              </a:tr>
              <a:tr h="1013079">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Attirer et fidéliser les agents dans un environnement concurrentiel</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600" b="0" i="0" u="none" strike="noStrike">
                          <a:solidFill>
                            <a:srgbClr val="000000"/>
                          </a:solidFill>
                          <a:effectLst/>
                          <a:latin typeface="Calibri" panose="020F0502020204030204" pitchFamily="34" charset="0"/>
                        </a:rPr>
                        <a:t>Conforter l'efficacité des procédures de recrutement</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Mise en place d’outils d’évaluation des compétences lors du recrutement</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3262253830"/>
                  </a:ext>
                </a:extLst>
              </a:tr>
              <a:tr h="1004192">
                <a:tc>
                  <a:txBody>
                    <a:bodyPr/>
                    <a:lstStyle/>
                    <a:p>
                      <a:pPr algn="l" rtl="0" fontAlgn="ctr">
                        <a:buClr>
                          <a:srgbClr val="0D2030"/>
                        </a:buClr>
                        <a:buSzPts val="1600"/>
                        <a:buFont typeface="Calibri" panose="020F0502020204030204" pitchFamily="34" charset="0"/>
                        <a:buNone/>
                      </a:pPr>
                      <a:r>
                        <a:rPr lang="fr-FR" sz="1600" b="0" i="0" u="none" strike="noStrike" dirty="0">
                          <a:solidFill>
                            <a:srgbClr val="0D2030"/>
                          </a:solidFill>
                          <a:effectLst/>
                          <a:latin typeface="Calibri" panose="020F0502020204030204" pitchFamily="34" charset="0"/>
                        </a:rPr>
                        <a:t>Former les agents et développer les parcours pour s’adapter et innover</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r>
                        <a:rPr lang="fr-FR" sz="1600" b="0" i="0" u="none" strike="noStrike" dirty="0">
                          <a:solidFill>
                            <a:srgbClr val="000000"/>
                          </a:solidFill>
                          <a:effectLst/>
                          <a:latin typeface="Calibri" panose="020F0502020204030204" pitchFamily="34" charset="0"/>
                        </a:rPr>
                        <a:t>S'appuyer sur les expertises internes</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Expérimentation d’un réseau de formateurs internes</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Sessions de </a:t>
                      </a:r>
                      <a:r>
                        <a:rPr lang="fr-FR" sz="1600" b="0" i="0" u="none" strike="noStrike" dirty="0" err="1">
                          <a:solidFill>
                            <a:srgbClr val="000000"/>
                          </a:solidFill>
                          <a:effectLst/>
                          <a:latin typeface="Calibri" panose="020F0502020204030204" pitchFamily="34" charset="0"/>
                        </a:rPr>
                        <a:t>co</a:t>
                      </a:r>
                      <a:r>
                        <a:rPr lang="fr-FR" sz="1600" b="0" i="0" u="none" strike="noStrike" dirty="0">
                          <a:solidFill>
                            <a:srgbClr val="000000"/>
                          </a:solidFill>
                          <a:effectLst/>
                          <a:latin typeface="Calibri" panose="020F0502020204030204" pitchFamily="34" charset="0"/>
                        </a:rPr>
                        <a:t>-développement pour les manageurs</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extLst>
                  <a:ext uri="{0D108BD9-81ED-4DB2-BD59-A6C34878D82A}">
                    <a16:rowId xmlns:a16="http://schemas.microsoft.com/office/drawing/2014/main" val="1798172612"/>
                  </a:ext>
                </a:extLst>
              </a:tr>
              <a:tr h="755365">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Accompagner les agents et valoriser leurs parcours pour donner du sens</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600" b="0" i="0" u="none" strike="noStrike" dirty="0">
                          <a:solidFill>
                            <a:srgbClr val="000000"/>
                          </a:solidFill>
                          <a:effectLst/>
                          <a:latin typeface="Calibri" panose="020F0502020204030204" pitchFamily="34" charset="0"/>
                        </a:rPr>
                        <a:t>Structurer des parcours de carrière</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Mise en place des bilans de parcours professionnels collectifs</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110494262"/>
                  </a:ext>
                </a:extLst>
              </a:tr>
              <a:tr h="1253018">
                <a:tc>
                  <a:txBody>
                    <a:bodyPr/>
                    <a:lstStyle/>
                    <a:p>
                      <a:pPr algn="l" rtl="0" fontAlgn="ctr">
                        <a:buClr>
                          <a:srgbClr val="0D2030"/>
                        </a:buClr>
                        <a:buSzPts val="1600"/>
                        <a:buFont typeface="Calibri" panose="020F0502020204030204" pitchFamily="34" charset="0"/>
                        <a:buNone/>
                      </a:pPr>
                      <a:r>
                        <a:rPr lang="fr-FR" sz="1600" b="0" i="0" u="none" strike="noStrike" dirty="0">
                          <a:solidFill>
                            <a:srgbClr val="0D2030"/>
                          </a:solidFill>
                          <a:effectLst/>
                          <a:latin typeface="Calibri" panose="020F0502020204030204" pitchFamily="34" charset="0"/>
                        </a:rPr>
                        <a:t>Prévenir et protéger pour une qualité de vie et des conditions de travail améliorées des personnels du Cnam</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r>
                        <a:rPr lang="fr-FR" sz="1600" b="0" i="0" u="none" strike="noStrike" dirty="0">
                          <a:solidFill>
                            <a:srgbClr val="000000"/>
                          </a:solidFill>
                          <a:effectLst/>
                          <a:latin typeface="Calibri" panose="020F0502020204030204" pitchFamily="34" charset="0"/>
                        </a:rPr>
                        <a:t>Améliorer l'environnement de travail</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Guide de l’action social au Cnam</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Dispositif de médiation interne expérimental</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Jeu sérieux SLAC pour dialoguer sur la qualité de vie au travail</a:t>
                      </a:r>
                    </a:p>
                  </a:txBody>
                  <a:tcPr marL="7727" marR="7727" marT="7727"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extLst>
                  <a:ext uri="{0D108BD9-81ED-4DB2-BD59-A6C34878D82A}">
                    <a16:rowId xmlns:a16="http://schemas.microsoft.com/office/drawing/2014/main" val="1896816422"/>
                  </a:ext>
                </a:extLst>
              </a:tr>
            </a:tbl>
          </a:graphicData>
        </a:graphic>
      </p:graphicFrame>
    </p:spTree>
    <p:extLst>
      <p:ext uri="{BB962C8B-B14F-4D97-AF65-F5344CB8AC3E}">
        <p14:creationId xmlns:p14="http://schemas.microsoft.com/office/powerpoint/2010/main" val="2223656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510466" y="1046497"/>
            <a:ext cx="10569575" cy="376317"/>
          </a:xfrm>
        </p:spPr>
        <p:txBody>
          <a:bodyPr>
            <a:noAutofit/>
          </a:bodyPr>
          <a:lstStyle/>
          <a:p>
            <a:pPr marL="457200" lvl="1" algn="just">
              <a:spcBef>
                <a:spcPct val="0"/>
              </a:spcBef>
              <a:defRPr/>
            </a:pPr>
            <a:r>
              <a:rPr lang="fr-FR" sz="2000" b="1" dirty="0">
                <a:latin typeface="Calibri" panose="020F0502020204030204" pitchFamily="34" charset="0"/>
                <a:ea typeface="Calibri" panose="020F0502020204030204" pitchFamily="34" charset="0"/>
                <a:cs typeface="Calibri" panose="020F0502020204030204" pitchFamily="34" charset="0"/>
              </a:rPr>
              <a:t>Le handicap – cf. schéma directeur du handicap 2025-2029 </a:t>
            </a:r>
          </a:p>
        </p:txBody>
      </p:sp>
      <p:sp>
        <p:nvSpPr>
          <p:cNvPr id="4" name="Titre 1">
            <a:extLst>
              <a:ext uri="{FF2B5EF4-FFF2-40B4-BE49-F238E27FC236}">
                <a16:creationId xmlns:a16="http://schemas.microsoft.com/office/drawing/2014/main" id="{1D3651A3-FA4A-156D-8E62-0E15E011DC57}"/>
              </a:ext>
            </a:extLst>
          </p:cNvPr>
          <p:cNvSpPr txBox="1">
            <a:spLocks/>
          </p:cNvSpPr>
          <p:nvPr/>
        </p:nvSpPr>
        <p:spPr>
          <a:xfrm>
            <a:off x="731799" y="408553"/>
            <a:ext cx="10570457" cy="6175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a:solidFill>
                  <a:schemeClr val="tx2"/>
                </a:solidFill>
                <a:latin typeface="Raleway"/>
                <a:ea typeface="+mj-ea"/>
                <a:cs typeface="Poppins" pitchFamily="2" charset="77"/>
              </a:defRPr>
            </a:lvl1pPr>
          </a:lstStyle>
          <a:p>
            <a:r>
              <a:rPr lang="fr-FR" sz="2000" dirty="0">
                <a:solidFill>
                  <a:srgbClr val="C00000"/>
                </a:solidFill>
                <a:latin typeface="Calibri" panose="020F0502020204030204" pitchFamily="34" charset="0"/>
              </a:rPr>
              <a:t>II. 2. Soutenir le financement des projets structurants de l’établissement</a:t>
            </a:r>
          </a:p>
        </p:txBody>
      </p:sp>
      <p:graphicFrame>
        <p:nvGraphicFramePr>
          <p:cNvPr id="3" name="Tableau 2"/>
          <p:cNvGraphicFramePr>
            <a:graphicFrameLocks noGrp="1"/>
          </p:cNvGraphicFramePr>
          <p:nvPr>
            <p:extLst>
              <p:ext uri="{D42A27DB-BD31-4B8C-83A1-F6EECF244321}">
                <p14:modId xmlns:p14="http://schemas.microsoft.com/office/powerpoint/2010/main" val="350989549"/>
              </p:ext>
            </p:extLst>
          </p:nvPr>
        </p:nvGraphicFramePr>
        <p:xfrm>
          <a:off x="731799" y="1558751"/>
          <a:ext cx="10570456" cy="5088785"/>
        </p:xfrm>
        <a:graphic>
          <a:graphicData uri="http://schemas.openxmlformats.org/drawingml/2006/table">
            <a:tbl>
              <a:tblPr/>
              <a:tblGrid>
                <a:gridCol w="2339875">
                  <a:extLst>
                    <a:ext uri="{9D8B030D-6E8A-4147-A177-3AD203B41FA5}">
                      <a16:colId xmlns:a16="http://schemas.microsoft.com/office/drawing/2014/main" val="2326432626"/>
                    </a:ext>
                  </a:extLst>
                </a:gridCol>
                <a:gridCol w="3027285">
                  <a:extLst>
                    <a:ext uri="{9D8B030D-6E8A-4147-A177-3AD203B41FA5}">
                      <a16:colId xmlns:a16="http://schemas.microsoft.com/office/drawing/2014/main" val="1238053373"/>
                    </a:ext>
                  </a:extLst>
                </a:gridCol>
                <a:gridCol w="5203296">
                  <a:extLst>
                    <a:ext uri="{9D8B030D-6E8A-4147-A177-3AD203B41FA5}">
                      <a16:colId xmlns:a16="http://schemas.microsoft.com/office/drawing/2014/main" val="1338686121"/>
                    </a:ext>
                  </a:extLst>
                </a:gridCol>
              </a:tblGrid>
              <a:tr h="178687">
                <a:tc>
                  <a:txBody>
                    <a:bodyPr/>
                    <a:lstStyle/>
                    <a:p>
                      <a:pPr algn="ctr" fontAlgn="t"/>
                      <a:r>
                        <a:rPr lang="fr-FR" sz="1600" b="1" i="0" u="none" strike="noStrike" dirty="0">
                          <a:solidFill>
                            <a:srgbClr val="FFFFFF"/>
                          </a:solidFill>
                          <a:effectLst/>
                          <a:latin typeface="Calibri" panose="020F0502020204030204" pitchFamily="34" charset="0"/>
                        </a:rPr>
                        <a:t>Objectifs</a:t>
                      </a:r>
                    </a:p>
                  </a:txBody>
                  <a:tcPr marL="4708" marR="4708" marT="470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a:solidFill>
                            <a:srgbClr val="FFFFFF"/>
                          </a:solidFill>
                          <a:effectLst/>
                          <a:latin typeface="Calibri" panose="020F0502020204030204" pitchFamily="34" charset="0"/>
                        </a:rPr>
                        <a:t>Orientations</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a:solidFill>
                            <a:srgbClr val="FFFFFF"/>
                          </a:solidFill>
                          <a:effectLst/>
                          <a:latin typeface="Calibri" panose="020F0502020204030204" pitchFamily="34" charset="0"/>
                        </a:rPr>
                        <a:t>Actions</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AB1"/>
                    </a:solidFill>
                  </a:tcPr>
                </a:tc>
                <a:extLst>
                  <a:ext uri="{0D108BD9-81ED-4DB2-BD59-A6C34878D82A}">
                    <a16:rowId xmlns:a16="http://schemas.microsoft.com/office/drawing/2014/main" val="2518561618"/>
                  </a:ext>
                </a:extLst>
              </a:tr>
              <a:tr h="529899">
                <a:tc>
                  <a:txBody>
                    <a:bodyPr/>
                    <a:lstStyle/>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Renforcer la formation et la recherche en matière de handicap</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400" b="0" i="0" u="none" strike="noStrike">
                          <a:solidFill>
                            <a:srgbClr val="000000"/>
                          </a:solidFill>
                          <a:effectLst/>
                          <a:latin typeface="Calibri" panose="020F0502020204030204" pitchFamily="34" charset="0"/>
                        </a:rPr>
                        <a:t>Développer une offre de formation adaptée spécifiquement à certains handicap</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Identification d’un espace pour la salle ADELAH</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2799840880"/>
                  </a:ext>
                </a:extLst>
              </a:tr>
              <a:tr h="868789">
                <a:tc>
                  <a:txBody>
                    <a:bodyPr/>
                    <a:lstStyle/>
                    <a:p>
                      <a:pPr algn="l" rtl="0" fontAlgn="ctr">
                        <a:buClr>
                          <a:srgbClr val="0D2030"/>
                        </a:buClr>
                        <a:buSzPts val="1600"/>
                        <a:buFont typeface="Calibri" panose="020F0502020204030204" pitchFamily="34" charset="0"/>
                        <a:buNone/>
                      </a:pPr>
                      <a:r>
                        <a:rPr lang="fr-FR" sz="1400" b="0" i="0" u="none" strike="noStrike" dirty="0">
                          <a:solidFill>
                            <a:srgbClr val="0D2030"/>
                          </a:solidFill>
                          <a:effectLst/>
                          <a:latin typeface="Calibri" panose="020F0502020204030204" pitchFamily="34" charset="0"/>
                        </a:rPr>
                        <a:t>Conforter l'accessibilité numérique et physique</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r>
                        <a:rPr lang="fr-FR" sz="1400" b="0" i="0" u="none" strike="noStrike" dirty="0">
                          <a:solidFill>
                            <a:srgbClr val="000000"/>
                          </a:solidFill>
                          <a:effectLst/>
                          <a:latin typeface="Calibri" panose="020F0502020204030204" pitchFamily="34" charset="0"/>
                        </a:rPr>
                        <a:t>Atteindre un service 100 % accessible</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Conclusion du marché signalétique du Cnam aux normes accessibilité</a:t>
                      </a:r>
                    </a:p>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Création et diffusion de modèles pédagogiques et administratifs aux normes accessibilité</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extLst>
                  <a:ext uri="{0D108BD9-81ED-4DB2-BD59-A6C34878D82A}">
                    <a16:rowId xmlns:a16="http://schemas.microsoft.com/office/drawing/2014/main" val="2326040526"/>
                  </a:ext>
                </a:extLst>
              </a:tr>
              <a:tr h="1041314">
                <a:tc>
                  <a:txBody>
                    <a:bodyPr/>
                    <a:lstStyle/>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Améliorer les conditions d'accès à la formation pour tous les auditeurs</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400" b="0" i="0" u="none" strike="noStrike" dirty="0">
                          <a:solidFill>
                            <a:srgbClr val="000000"/>
                          </a:solidFill>
                          <a:effectLst/>
                          <a:latin typeface="Calibri" panose="020F0502020204030204" pitchFamily="34" charset="0"/>
                        </a:rPr>
                        <a:t>Mieux faire connaître les actions destinée aux auditeurs en situation de handicap</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Réalisation de l’autodiagnostic </a:t>
                      </a:r>
                      <a:r>
                        <a:rPr lang="fr-FR" sz="1400" b="0" i="0" u="none" strike="noStrike" dirty="0" err="1">
                          <a:solidFill>
                            <a:srgbClr val="000000"/>
                          </a:solidFill>
                          <a:effectLst/>
                          <a:latin typeface="Calibri" panose="020F0502020204030204" pitchFamily="34" charset="0"/>
                        </a:rPr>
                        <a:t>agefiph</a:t>
                      </a:r>
                      <a:r>
                        <a:rPr lang="fr-FR" sz="1400" b="0" i="0" u="none" strike="noStrike" dirty="0">
                          <a:solidFill>
                            <a:srgbClr val="000000"/>
                          </a:solidFill>
                          <a:effectLst/>
                          <a:latin typeface="Calibri" panose="020F0502020204030204" pitchFamily="34" charset="0"/>
                        </a:rPr>
                        <a:t> du parcours de l’élève en situation de handicap</a:t>
                      </a:r>
                    </a:p>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Création d’une capsule vidéo pour présenter </a:t>
                      </a:r>
                      <a:r>
                        <a:rPr lang="fr-FR" sz="1400" b="0" i="0" u="none" strike="noStrike" dirty="0" err="1">
                          <a:solidFill>
                            <a:srgbClr val="000000"/>
                          </a:solidFill>
                          <a:effectLst/>
                          <a:latin typeface="Calibri" panose="020F0502020204030204" pitchFamily="34" charset="0"/>
                        </a:rPr>
                        <a:t>Handi’Cnam</a:t>
                      </a:r>
                      <a:r>
                        <a:rPr lang="fr-FR" sz="1400" b="0" i="0" u="none" strike="noStrike" dirty="0">
                          <a:solidFill>
                            <a:srgbClr val="000000"/>
                          </a:solidFill>
                          <a:effectLst/>
                          <a:latin typeface="Calibri" panose="020F0502020204030204" pitchFamily="34" charset="0"/>
                        </a:rPr>
                        <a:t> aux élèves</a:t>
                      </a:r>
                    </a:p>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Recensement dans l’outil </a:t>
                      </a:r>
                      <a:r>
                        <a:rPr lang="fr-FR" sz="1400" b="0" i="0" u="none" strike="noStrike" dirty="0" err="1">
                          <a:solidFill>
                            <a:srgbClr val="000000"/>
                          </a:solidFill>
                          <a:effectLst/>
                          <a:latin typeface="Calibri" panose="020F0502020204030204" pitchFamily="34" charset="0"/>
                        </a:rPr>
                        <a:t>hyperplanning</a:t>
                      </a:r>
                      <a:r>
                        <a:rPr lang="fr-FR" sz="1400" b="0" i="0" u="none" strike="noStrike" dirty="0">
                          <a:solidFill>
                            <a:srgbClr val="000000"/>
                          </a:solidFill>
                          <a:effectLst/>
                          <a:latin typeface="Calibri" panose="020F0502020204030204" pitchFamily="34" charset="0"/>
                        </a:rPr>
                        <a:t> du matériel adapté dans les salles de cours</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3577002386"/>
                  </a:ext>
                </a:extLst>
              </a:tr>
              <a:tr h="1041314">
                <a:tc>
                  <a:txBody>
                    <a:bodyPr/>
                    <a:lstStyle/>
                    <a:p>
                      <a:pPr algn="l" rtl="0" fontAlgn="ctr">
                        <a:buClr>
                          <a:srgbClr val="0D2030"/>
                        </a:buClr>
                        <a:buSzPts val="1600"/>
                        <a:buFont typeface="Calibri" panose="020F0502020204030204" pitchFamily="34" charset="0"/>
                        <a:buNone/>
                      </a:pPr>
                      <a:r>
                        <a:rPr lang="fr-FR" sz="1400" b="0" i="0" u="none" strike="noStrike" dirty="0">
                          <a:solidFill>
                            <a:srgbClr val="0D2030"/>
                          </a:solidFill>
                          <a:effectLst/>
                          <a:latin typeface="Calibri" panose="020F0502020204030204" pitchFamily="34" charset="0"/>
                        </a:rPr>
                        <a:t>Développer une politique RH engagée en faveur des personnes en situation de handicap</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r>
                        <a:rPr lang="fr-FR" sz="1400" b="0" i="0" u="none" strike="noStrike" dirty="0">
                          <a:solidFill>
                            <a:srgbClr val="000000"/>
                          </a:solidFill>
                          <a:effectLst/>
                          <a:latin typeface="Calibri" panose="020F0502020204030204" pitchFamily="34" charset="0"/>
                        </a:rPr>
                        <a:t>Favoriser l'inclusion des personnels en situation de handicap</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Formation des jurys BOE à l’égalité, la diversité et au handicap</a:t>
                      </a:r>
                    </a:p>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Refonte des pages </a:t>
                      </a:r>
                      <a:r>
                        <a:rPr lang="fr-FR" sz="1400" b="0" i="0" u="none" strike="noStrike" dirty="0" err="1">
                          <a:solidFill>
                            <a:srgbClr val="000000"/>
                          </a:solidFill>
                          <a:effectLst/>
                          <a:latin typeface="Calibri" panose="020F0502020204030204" pitchFamily="34" charset="0"/>
                        </a:rPr>
                        <a:t>intracnam</a:t>
                      </a:r>
                      <a:r>
                        <a:rPr lang="fr-FR" sz="1400" b="0" i="0" u="none" strike="noStrike" dirty="0">
                          <a:solidFill>
                            <a:srgbClr val="000000"/>
                          </a:solidFill>
                          <a:effectLst/>
                          <a:latin typeface="Calibri" panose="020F0502020204030204" pitchFamily="34" charset="0"/>
                        </a:rPr>
                        <a:t> dédiées au handicap</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extLst>
                  <a:ext uri="{0D108BD9-81ED-4DB2-BD59-A6C34878D82A}">
                    <a16:rowId xmlns:a16="http://schemas.microsoft.com/office/drawing/2014/main" val="2833809142"/>
                  </a:ext>
                </a:extLst>
              </a:tr>
              <a:tr h="1213838">
                <a:tc>
                  <a:txBody>
                    <a:bodyPr/>
                    <a:lstStyle/>
                    <a:p>
                      <a:pPr algn="l" rtl="0" fontAlgn="ctr"/>
                      <a:r>
                        <a:rPr lang="fr-FR" sz="1400" b="0" i="0" u="none" strike="noStrike">
                          <a:solidFill>
                            <a:srgbClr val="000000"/>
                          </a:solidFill>
                          <a:effectLst/>
                          <a:latin typeface="Calibri" panose="020F0502020204030204" pitchFamily="34" charset="0"/>
                        </a:rPr>
                        <a:t>Diffuser les pratiques inclusives au sein de l'ensemble du Cnam</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400" b="0" i="0" u="none" strike="noStrike" dirty="0">
                          <a:solidFill>
                            <a:srgbClr val="000000"/>
                          </a:solidFill>
                          <a:effectLst/>
                          <a:latin typeface="Calibri" panose="020F0502020204030204" pitchFamily="34" charset="0"/>
                        </a:rPr>
                        <a:t>Sensibiliser l'ensemble des personnels à la question du handicap</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Signature de la charte de la diversité par le Cnam</a:t>
                      </a:r>
                    </a:p>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Conception d’une campagne de sensibilisation au recensement RQTH</a:t>
                      </a:r>
                    </a:p>
                    <a:p>
                      <a:pPr algn="l" rtl="0" fontAlgn="ctr">
                        <a:buClr>
                          <a:srgbClr val="000000"/>
                        </a:buClr>
                        <a:buSzPts val="1600"/>
                        <a:buFont typeface="Calibri" panose="020F0502020204030204" pitchFamily="34" charset="0"/>
                        <a:buNone/>
                      </a:pPr>
                      <a:r>
                        <a:rPr lang="fr-FR" sz="1400" b="0" i="0" u="none" strike="noStrike" dirty="0">
                          <a:solidFill>
                            <a:srgbClr val="000000"/>
                          </a:solidFill>
                          <a:effectLst/>
                          <a:latin typeface="Calibri" panose="020F0502020204030204" pitchFamily="34" charset="0"/>
                        </a:rPr>
                        <a:t>Diagnostic achat inclusif avec la plateforme </a:t>
                      </a:r>
                      <a:r>
                        <a:rPr lang="fr-FR" sz="1400" b="0" i="0" u="none" strike="noStrike" dirty="0" err="1">
                          <a:solidFill>
                            <a:srgbClr val="000000"/>
                          </a:solidFill>
                          <a:effectLst/>
                          <a:latin typeface="Calibri" panose="020F0502020204030204" pitchFamily="34" charset="0"/>
                        </a:rPr>
                        <a:t>Hosmoz</a:t>
                      </a:r>
                      <a:r>
                        <a:rPr lang="fr-FR" sz="1400" b="0" i="0" u="none" strike="noStrike" dirty="0">
                          <a:solidFill>
                            <a:srgbClr val="000000"/>
                          </a:solidFill>
                          <a:effectLst/>
                          <a:latin typeface="Calibri" panose="020F0502020204030204" pitchFamily="34" charset="0"/>
                        </a:rPr>
                        <a:t>, et identification des marchés permettant un critère accessibilité</a:t>
                      </a:r>
                    </a:p>
                  </a:txBody>
                  <a:tcPr marL="4708" marR="4708" marT="470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1004599499"/>
                  </a:ext>
                </a:extLst>
              </a:tr>
            </a:tbl>
          </a:graphicData>
        </a:graphic>
      </p:graphicFrame>
    </p:spTree>
    <p:extLst>
      <p:ext uri="{BB962C8B-B14F-4D97-AF65-F5344CB8AC3E}">
        <p14:creationId xmlns:p14="http://schemas.microsoft.com/office/powerpoint/2010/main" val="3117633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510466" y="1046497"/>
            <a:ext cx="10569575" cy="376317"/>
          </a:xfrm>
        </p:spPr>
        <p:txBody>
          <a:bodyPr>
            <a:noAutofit/>
          </a:bodyPr>
          <a:lstStyle/>
          <a:p>
            <a:pPr marL="457200" lvl="1" algn="just">
              <a:spcBef>
                <a:spcPct val="0"/>
              </a:spcBef>
              <a:defRPr/>
            </a:pPr>
            <a:r>
              <a:rPr lang="fr-FR" sz="2000" b="1" dirty="0">
                <a:latin typeface="Calibri" panose="020F0502020204030204" pitchFamily="34" charset="0"/>
                <a:ea typeface="Calibri" panose="020F0502020204030204" pitchFamily="34" charset="0"/>
                <a:cs typeface="Calibri" panose="020F0502020204030204" pitchFamily="34" charset="0"/>
              </a:rPr>
              <a:t>Le patrimoine – projets prévus sur 2025 et 2026</a:t>
            </a:r>
          </a:p>
        </p:txBody>
      </p:sp>
      <p:sp>
        <p:nvSpPr>
          <p:cNvPr id="4" name="Titre 1">
            <a:extLst>
              <a:ext uri="{FF2B5EF4-FFF2-40B4-BE49-F238E27FC236}">
                <a16:creationId xmlns:a16="http://schemas.microsoft.com/office/drawing/2014/main" id="{1D3651A3-FA4A-156D-8E62-0E15E011DC57}"/>
              </a:ext>
            </a:extLst>
          </p:cNvPr>
          <p:cNvSpPr txBox="1">
            <a:spLocks/>
          </p:cNvSpPr>
          <p:nvPr/>
        </p:nvSpPr>
        <p:spPr>
          <a:xfrm>
            <a:off x="731799" y="408553"/>
            <a:ext cx="10570457" cy="6175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a:solidFill>
                  <a:schemeClr val="tx2"/>
                </a:solidFill>
                <a:latin typeface="Raleway"/>
                <a:ea typeface="+mj-ea"/>
                <a:cs typeface="Poppins" pitchFamily="2" charset="77"/>
              </a:defRPr>
            </a:lvl1pPr>
          </a:lstStyle>
          <a:p>
            <a:r>
              <a:rPr lang="fr-FR" sz="2000" dirty="0">
                <a:solidFill>
                  <a:srgbClr val="C00000"/>
                </a:solidFill>
                <a:latin typeface="Calibri" panose="020F0502020204030204" pitchFamily="34" charset="0"/>
              </a:rPr>
              <a:t>II. 2. Soutenir le financement des projets structurants de l’établissement</a:t>
            </a:r>
          </a:p>
        </p:txBody>
      </p:sp>
      <p:graphicFrame>
        <p:nvGraphicFramePr>
          <p:cNvPr id="2" name="Tableau 1"/>
          <p:cNvGraphicFramePr>
            <a:graphicFrameLocks noGrp="1"/>
          </p:cNvGraphicFramePr>
          <p:nvPr>
            <p:extLst>
              <p:ext uri="{D42A27DB-BD31-4B8C-83A1-F6EECF244321}">
                <p14:modId xmlns:p14="http://schemas.microsoft.com/office/powerpoint/2010/main" val="509599842"/>
              </p:ext>
            </p:extLst>
          </p:nvPr>
        </p:nvGraphicFramePr>
        <p:xfrm>
          <a:off x="731799" y="1760165"/>
          <a:ext cx="10845800" cy="4151290"/>
        </p:xfrm>
        <a:graphic>
          <a:graphicData uri="http://schemas.openxmlformats.org/drawingml/2006/table">
            <a:tbl>
              <a:tblPr/>
              <a:tblGrid>
                <a:gridCol w="2002523">
                  <a:extLst>
                    <a:ext uri="{9D8B030D-6E8A-4147-A177-3AD203B41FA5}">
                      <a16:colId xmlns:a16="http://schemas.microsoft.com/office/drawing/2014/main" val="266472853"/>
                    </a:ext>
                  </a:extLst>
                </a:gridCol>
                <a:gridCol w="2894121">
                  <a:extLst>
                    <a:ext uri="{9D8B030D-6E8A-4147-A177-3AD203B41FA5}">
                      <a16:colId xmlns:a16="http://schemas.microsoft.com/office/drawing/2014/main" val="3476031938"/>
                    </a:ext>
                  </a:extLst>
                </a:gridCol>
                <a:gridCol w="5949156">
                  <a:extLst>
                    <a:ext uri="{9D8B030D-6E8A-4147-A177-3AD203B41FA5}">
                      <a16:colId xmlns:a16="http://schemas.microsoft.com/office/drawing/2014/main" val="2084902817"/>
                    </a:ext>
                  </a:extLst>
                </a:gridCol>
              </a:tblGrid>
              <a:tr h="166416">
                <a:tc>
                  <a:txBody>
                    <a:bodyPr/>
                    <a:lstStyle/>
                    <a:p>
                      <a:pPr algn="ctr" fontAlgn="t"/>
                      <a:r>
                        <a:rPr lang="fr-FR" sz="1600" b="1" i="0" u="none" strike="noStrike" dirty="0">
                          <a:solidFill>
                            <a:srgbClr val="FFFFFF"/>
                          </a:solidFill>
                          <a:effectLst/>
                          <a:latin typeface="Calibri" panose="020F0502020204030204" pitchFamily="34" charset="0"/>
                        </a:rPr>
                        <a:t>Objectifs</a:t>
                      </a:r>
                    </a:p>
                  </a:txBody>
                  <a:tcPr marL="5738" marR="5738" marT="5738"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dirty="0">
                          <a:solidFill>
                            <a:srgbClr val="FFFFFF"/>
                          </a:solidFill>
                          <a:effectLst/>
                          <a:latin typeface="Calibri" panose="020F0502020204030204" pitchFamily="34" charset="0"/>
                        </a:rPr>
                        <a:t>Orientations</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tc>
                  <a:txBody>
                    <a:bodyPr/>
                    <a:lstStyle/>
                    <a:p>
                      <a:pPr algn="ctr" rtl="0" fontAlgn="ctr"/>
                      <a:r>
                        <a:rPr lang="fr-FR" sz="1600" b="1" i="0" u="none" strike="noStrike">
                          <a:solidFill>
                            <a:srgbClr val="FFFFFF"/>
                          </a:solidFill>
                          <a:effectLst/>
                          <a:latin typeface="Calibri" panose="020F0502020204030204" pitchFamily="34" charset="0"/>
                        </a:rPr>
                        <a:t>Actions</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AB1"/>
                    </a:solidFill>
                  </a:tcPr>
                </a:tc>
                <a:extLst>
                  <a:ext uri="{0D108BD9-81ED-4DB2-BD59-A6C34878D82A}">
                    <a16:rowId xmlns:a16="http://schemas.microsoft.com/office/drawing/2014/main" val="2121571769"/>
                  </a:ext>
                </a:extLst>
              </a:tr>
              <a:tr h="1296897">
                <a:tc>
                  <a:txBody>
                    <a:bodyPr/>
                    <a:lstStyle/>
                    <a:p>
                      <a:pPr algn="l" rtl="0" fontAlgn="ctr"/>
                      <a:r>
                        <a:rPr lang="fr-FR" sz="1600" b="0" i="0" u="none" strike="noStrike" dirty="0">
                          <a:solidFill>
                            <a:srgbClr val="000000"/>
                          </a:solidFill>
                          <a:effectLst/>
                          <a:latin typeface="Calibri" panose="020F0502020204030204" pitchFamily="34" charset="0"/>
                        </a:rPr>
                        <a:t>Valorisation du patrimoine</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Rénovation d'espaces patrimoniaux et/ou dégradés</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600" b="0" i="0" u="none" strike="noStrike" dirty="0">
                          <a:solidFill>
                            <a:srgbClr val="000000"/>
                          </a:solidFill>
                          <a:effectLst/>
                          <a:latin typeface="Calibri" panose="020F0502020204030204" pitchFamily="34" charset="0"/>
                        </a:rPr>
                        <a:t>Salle des Textiles (démarrage des travaux 2026 pour mise en service fin 2027)</a:t>
                      </a:r>
                      <a:br>
                        <a:rPr lang="fr-FR" sz="1600" b="0" i="0" u="none" strike="noStrike" dirty="0">
                          <a:solidFill>
                            <a:srgbClr val="000000"/>
                          </a:solidFill>
                          <a:effectLst/>
                          <a:latin typeface="Calibri" panose="020F0502020204030204" pitchFamily="34" charset="0"/>
                        </a:rPr>
                      </a:br>
                      <a:r>
                        <a:rPr lang="fr-FR" sz="1600" b="0" i="0" u="none" strike="noStrike">
                          <a:solidFill>
                            <a:srgbClr val="000000"/>
                          </a:solidFill>
                          <a:effectLst/>
                          <a:latin typeface="Calibri" panose="020F0502020204030204" pitchFamily="34" charset="0"/>
                        </a:rPr>
                        <a:t>Amphithéâtres Y/PP/Z </a:t>
                      </a:r>
                      <a:r>
                        <a:rPr lang="fr-FR" sz="1600" b="0" i="0" u="none" strike="noStrike" dirty="0">
                          <a:solidFill>
                            <a:srgbClr val="000000"/>
                          </a:solidFill>
                          <a:effectLst/>
                          <a:latin typeface="Calibri" panose="020F0502020204030204" pitchFamily="34" charset="0"/>
                        </a:rPr>
                        <a:t>(démarrage des travaux en 2027 pour mise en service en octobre 2028)</a:t>
                      </a:r>
                      <a:br>
                        <a:rPr lang="fr-FR" sz="1600" b="0" i="0" u="none" strike="noStrike" dirty="0">
                          <a:solidFill>
                            <a:srgbClr val="000000"/>
                          </a:solidFill>
                          <a:effectLst/>
                          <a:latin typeface="Calibri" panose="020F0502020204030204" pitchFamily="34" charset="0"/>
                        </a:rPr>
                      </a:br>
                      <a:r>
                        <a:rPr lang="fr-FR" sz="1600" b="0" i="0" u="none" strike="noStrike" dirty="0">
                          <a:solidFill>
                            <a:srgbClr val="000000"/>
                          </a:solidFill>
                          <a:effectLst/>
                          <a:latin typeface="Calibri" panose="020F0502020204030204" pitchFamily="34" charset="0"/>
                        </a:rPr>
                        <a:t>Hall Abbé Grégoire</a:t>
                      </a:r>
                      <a:br>
                        <a:rPr lang="fr-FR" sz="1600" b="0" i="0" u="none" strike="noStrike" dirty="0">
                          <a:solidFill>
                            <a:srgbClr val="000000"/>
                          </a:solidFill>
                          <a:effectLst/>
                          <a:latin typeface="Calibri" panose="020F0502020204030204" pitchFamily="34" charset="0"/>
                        </a:rPr>
                      </a:br>
                      <a:r>
                        <a:rPr lang="fr-FR" sz="1600" b="0" i="0" u="none" strike="noStrike" dirty="0">
                          <a:solidFill>
                            <a:srgbClr val="000000"/>
                          </a:solidFill>
                          <a:effectLst/>
                          <a:latin typeface="Calibri" panose="020F0502020204030204" pitchFamily="34" charset="0"/>
                        </a:rPr>
                        <a:t>Locaux de bureaux (DSI, réserves) et salles de cours (Gay Lussac)</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2852837266"/>
                  </a:ext>
                </a:extLst>
              </a:tr>
              <a:tr h="1451836">
                <a:tc>
                  <a:txBody>
                    <a:bodyPr/>
                    <a:lstStyle/>
                    <a:p>
                      <a:pPr algn="l" rtl="0" fontAlgn="ctr"/>
                      <a:r>
                        <a:rPr lang="fr-FR" sz="1600" b="0" i="0" u="none" strike="noStrike">
                          <a:solidFill>
                            <a:srgbClr val="000000"/>
                          </a:solidFill>
                          <a:effectLst/>
                          <a:latin typeface="Calibri" panose="020F0502020204030204" pitchFamily="34" charset="0"/>
                        </a:rPr>
                        <a:t>Sécurité et accessibilité</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r>
                        <a:rPr lang="fr-FR" sz="1600" b="0" i="0" u="none" strike="noStrike" dirty="0">
                          <a:solidFill>
                            <a:srgbClr val="000000"/>
                          </a:solidFill>
                          <a:effectLst/>
                          <a:latin typeface="Calibri" panose="020F0502020204030204" pitchFamily="34" charset="0"/>
                        </a:rPr>
                        <a:t>Achever la mise aux normes</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Mise aux normes accessibilité de la signalétique</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Ascenseur supplémentaire pour desservir les amphithéâtres Y/PP/Z</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Mise en sécurité incendie des entresols zones 2 et 3 (démarrage des travaux pour livraison en 2027)</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Remise aux normes des sprinklers des Réserves du musée</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CF2"/>
                    </a:solidFill>
                  </a:tcPr>
                </a:tc>
                <a:extLst>
                  <a:ext uri="{0D108BD9-81ED-4DB2-BD59-A6C34878D82A}">
                    <a16:rowId xmlns:a16="http://schemas.microsoft.com/office/drawing/2014/main" val="2194886411"/>
                  </a:ext>
                </a:extLst>
              </a:tr>
              <a:tr h="809126">
                <a:tc>
                  <a:txBody>
                    <a:bodyPr/>
                    <a:lstStyle/>
                    <a:p>
                      <a:pPr algn="l" rtl="0" fontAlgn="ctr"/>
                      <a:r>
                        <a:rPr lang="fr-FR" sz="1600" b="0" i="0" u="none" strike="noStrike" dirty="0">
                          <a:solidFill>
                            <a:srgbClr val="000000"/>
                          </a:solidFill>
                          <a:effectLst/>
                          <a:latin typeface="Calibri" panose="020F0502020204030204" pitchFamily="34" charset="0"/>
                        </a:rPr>
                        <a:t>Maintenance et sobriété énergétique</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r>
                        <a:rPr lang="fr-FR" sz="1600" b="0" i="0" u="none" strike="noStrike" dirty="0">
                          <a:solidFill>
                            <a:srgbClr val="000000"/>
                          </a:solidFill>
                          <a:effectLst/>
                          <a:latin typeface="Calibri" panose="020F0502020204030204" pitchFamily="34" charset="0"/>
                        </a:rPr>
                        <a:t>Amélioration de l'efficacité énergétique</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tc>
                  <a:txBody>
                    <a:bodyPr/>
                    <a:lstStyle/>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Raccordement du site </a:t>
                      </a:r>
                      <a:r>
                        <a:rPr lang="fr-FR" sz="1600" b="0" i="0" u="none" strike="noStrike" dirty="0" err="1">
                          <a:solidFill>
                            <a:srgbClr val="000000"/>
                          </a:solidFill>
                          <a:effectLst/>
                          <a:latin typeface="Calibri" panose="020F0502020204030204" pitchFamily="34" charset="0"/>
                        </a:rPr>
                        <a:t>Saint-martin</a:t>
                      </a:r>
                      <a:r>
                        <a:rPr lang="fr-FR" sz="1600" b="0" i="0" u="none" strike="noStrike" dirty="0">
                          <a:solidFill>
                            <a:srgbClr val="000000"/>
                          </a:solidFill>
                          <a:effectLst/>
                          <a:latin typeface="Calibri" panose="020F0502020204030204" pitchFamily="34" charset="0"/>
                        </a:rPr>
                        <a:t> au réseau « Fraicheur de Paris »</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Isolation toiture Conté et  isolation de quelques toitures sur Saint-Martin</a:t>
                      </a:r>
                    </a:p>
                    <a:p>
                      <a:pPr algn="l" rtl="0" fontAlgn="ctr">
                        <a:buClr>
                          <a:srgbClr val="000000"/>
                        </a:buClr>
                        <a:buSzPts val="1600"/>
                        <a:buFont typeface="Calibri" panose="020F0502020204030204" pitchFamily="34" charset="0"/>
                        <a:buNone/>
                      </a:pPr>
                      <a:r>
                        <a:rPr lang="fr-FR" sz="1600" b="0" i="0" u="none" strike="noStrike" dirty="0">
                          <a:solidFill>
                            <a:srgbClr val="000000"/>
                          </a:solidFill>
                          <a:effectLst/>
                          <a:latin typeface="Calibri" panose="020F0502020204030204" pitchFamily="34" charset="0"/>
                        </a:rPr>
                        <a:t>Remplacement du groupe froid du Landy</a:t>
                      </a:r>
                    </a:p>
                  </a:txBody>
                  <a:tcPr marL="5738" marR="5738" marT="573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FD7E4"/>
                    </a:solidFill>
                  </a:tcPr>
                </a:tc>
                <a:extLst>
                  <a:ext uri="{0D108BD9-81ED-4DB2-BD59-A6C34878D82A}">
                    <a16:rowId xmlns:a16="http://schemas.microsoft.com/office/drawing/2014/main" val="31657155"/>
                  </a:ext>
                </a:extLst>
              </a:tr>
            </a:tbl>
          </a:graphicData>
        </a:graphic>
      </p:graphicFrame>
    </p:spTree>
    <p:extLst>
      <p:ext uri="{BB962C8B-B14F-4D97-AF65-F5344CB8AC3E}">
        <p14:creationId xmlns:p14="http://schemas.microsoft.com/office/powerpoint/2010/main" val="453838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510466" y="1046497"/>
            <a:ext cx="10569575" cy="376317"/>
          </a:xfrm>
        </p:spPr>
        <p:txBody>
          <a:bodyPr>
            <a:noAutofit/>
          </a:bodyPr>
          <a:lstStyle/>
          <a:p>
            <a:pPr marL="457200" lvl="1" algn="just">
              <a:spcBef>
                <a:spcPct val="0"/>
              </a:spcBef>
              <a:defRPr/>
            </a:pPr>
            <a:r>
              <a:rPr lang="fr-FR" sz="2000" b="1" dirty="0">
                <a:latin typeface="Calibri" panose="020F0502020204030204" pitchFamily="34" charset="0"/>
                <a:ea typeface="Calibri" panose="020F0502020204030204" pitchFamily="34" charset="0"/>
                <a:cs typeface="Calibri" panose="020F0502020204030204" pitchFamily="34" charset="0"/>
              </a:rPr>
              <a:t>Le patrimoine – préparation du SPSI</a:t>
            </a:r>
          </a:p>
        </p:txBody>
      </p:sp>
      <p:sp>
        <p:nvSpPr>
          <p:cNvPr id="4" name="Titre 1">
            <a:extLst>
              <a:ext uri="{FF2B5EF4-FFF2-40B4-BE49-F238E27FC236}">
                <a16:creationId xmlns:a16="http://schemas.microsoft.com/office/drawing/2014/main" id="{1D3651A3-FA4A-156D-8E62-0E15E011DC57}"/>
              </a:ext>
            </a:extLst>
          </p:cNvPr>
          <p:cNvSpPr txBox="1">
            <a:spLocks/>
          </p:cNvSpPr>
          <p:nvPr/>
        </p:nvSpPr>
        <p:spPr>
          <a:xfrm>
            <a:off x="731799" y="408553"/>
            <a:ext cx="10570457" cy="6175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a:solidFill>
                  <a:schemeClr val="tx2"/>
                </a:solidFill>
                <a:latin typeface="Raleway"/>
                <a:ea typeface="+mj-ea"/>
                <a:cs typeface="Poppins" pitchFamily="2" charset="77"/>
              </a:defRPr>
            </a:lvl1pPr>
          </a:lstStyle>
          <a:p>
            <a:r>
              <a:rPr lang="fr-FR" sz="2000" dirty="0">
                <a:solidFill>
                  <a:srgbClr val="C00000"/>
                </a:solidFill>
                <a:latin typeface="Calibri" panose="020F0502020204030204" pitchFamily="34" charset="0"/>
              </a:rPr>
              <a:t>II. 2. Soutenir le financement des projets structurants de l’établissement</a:t>
            </a:r>
          </a:p>
        </p:txBody>
      </p:sp>
      <p:sp>
        <p:nvSpPr>
          <p:cNvPr id="3" name="Rectangle 2"/>
          <p:cNvSpPr/>
          <p:nvPr/>
        </p:nvSpPr>
        <p:spPr>
          <a:xfrm>
            <a:off x="446289" y="1595021"/>
            <a:ext cx="11141476" cy="5262979"/>
          </a:xfrm>
          <a:prstGeom prst="rect">
            <a:avLst/>
          </a:prstGeom>
        </p:spPr>
        <p:txBody>
          <a:bodyPr wrap="square">
            <a:spAutoFit/>
          </a:bodyPr>
          <a:lstStyle/>
          <a:p>
            <a:r>
              <a:rPr lang="fr-FR" sz="1600" b="1" dirty="0">
                <a:latin typeface="Calibri" panose="020F0502020204030204" pitchFamily="34" charset="0"/>
                <a:cs typeface="Calibri" panose="020F0502020204030204" pitchFamily="34" charset="0"/>
              </a:rPr>
              <a:t>Objectif d’un vote du SPSI à l’été 2025 qui, en l’absence de nouvelle opération immobilière (type Landy 2 ou Synergie) pourrait s’articuler autour des principes suivants :</a:t>
            </a:r>
          </a:p>
          <a:p>
            <a:endParaRPr lang="fr-FR" sz="1600" b="1" dirty="0">
              <a:latin typeface="Calibri" panose="020F0502020204030204" pitchFamily="34" charset="0"/>
              <a:cs typeface="Calibri" panose="020F0502020204030204" pitchFamily="34" charset="0"/>
            </a:endParaRPr>
          </a:p>
          <a:p>
            <a:r>
              <a:rPr lang="fr-FR" sz="1600" b="1" dirty="0">
                <a:latin typeface="Calibri" panose="020F0502020204030204" pitchFamily="34" charset="0"/>
                <a:cs typeface="Calibri" panose="020F0502020204030204" pitchFamily="34" charset="0"/>
              </a:rPr>
              <a:t>Stratégie :</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Prise en compte des axes SDH et SDRH en lien avec le patrimoine (convivialité, </a:t>
            </a:r>
            <a:r>
              <a:rPr lang="fr-FR" sz="1600" dirty="0" err="1">
                <a:latin typeface="Calibri" panose="020F0502020204030204" pitchFamily="34" charset="0"/>
                <a:cs typeface="Calibri" panose="020F0502020204030204" pitchFamily="34" charset="0"/>
              </a:rPr>
              <a:t>Adelah</a:t>
            </a:r>
            <a:r>
              <a:rPr lang="fr-FR" sz="1600" dirty="0">
                <a:latin typeface="Calibri" panose="020F0502020204030204" pitchFamily="34" charset="0"/>
                <a:cs typeface="Calibri" panose="020F0502020204030204" pitchFamily="34" charset="0"/>
              </a:rPr>
              <a:t>, QVCT- amélioration des conditions de travail)</a:t>
            </a:r>
          </a:p>
          <a:p>
            <a:r>
              <a:rPr lang="fr-FR" sz="1600" b="1" dirty="0">
                <a:latin typeface="Calibri" panose="020F0502020204030204" pitchFamily="34" charset="0"/>
                <a:cs typeface="Calibri" panose="020F0502020204030204" pitchFamily="34" charset="0"/>
              </a:rPr>
              <a:t>Valorisation du patrimoine :</a:t>
            </a:r>
          </a:p>
          <a:p>
            <a:pPr marL="285750" indent="-285750">
              <a:buFont typeface="Wingdings" panose="05000000000000000000" pitchFamily="2" charset="2"/>
              <a:buChar char="Ø"/>
            </a:pPr>
            <a:r>
              <a:rPr lang="fr-FR" sz="1600" dirty="0">
                <a:latin typeface="Calibri" panose="020F0502020204030204" pitchFamily="34" charset="0"/>
                <a:cs typeface="Calibri" panose="020F0502020204030204" pitchFamily="34" charset="0"/>
              </a:rPr>
              <a:t>Valoriser le patrimoine via des opérations de rénovations et de maintenance des espaces : traitement des plateaux 31-35 du site Conté et 2-4 du Site Saint-Martin. Rénovation des locaux accès 5 et libération de la salle de Conférence du musée</a:t>
            </a:r>
          </a:p>
          <a:p>
            <a:r>
              <a:rPr lang="fr-FR" sz="1600" b="1" dirty="0">
                <a:latin typeface="Calibri" panose="020F0502020204030204" pitchFamily="34" charset="0"/>
                <a:cs typeface="Calibri" panose="020F0502020204030204" pitchFamily="34" charset="0"/>
              </a:rPr>
              <a:t>Axes règlementaires:</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Prise en compte des décrets tertiaires BAC et Elan: intégration des obligations légales dans les opérations de travaux et de maintenance</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Maitrise de l’énergie grâce à la modernisation des installations techniques et la poursuite du Plan de sobriété énergétique</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Prise en considération du volet « développement durable » sur les périmètres patrimoniaux et de logistique générale</a:t>
            </a:r>
          </a:p>
          <a:p>
            <a:pPr algn="just"/>
            <a:r>
              <a:rPr lang="fr-FR" sz="1600" b="1" dirty="0">
                <a:latin typeface="Calibri" panose="020F0502020204030204" pitchFamily="34" charset="0"/>
                <a:cs typeface="Calibri" panose="020F0502020204030204" pitchFamily="34" charset="0"/>
              </a:rPr>
              <a:t>Accessibilité :</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Pousser plus avant la mise en accessibilité des sites et des locaux</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Lancer un audit complet des sites pour prioriser les actions à mettre en œuvre</a:t>
            </a:r>
          </a:p>
          <a:p>
            <a:pPr algn="just"/>
            <a:r>
              <a:rPr lang="fr-FR" sz="1600" b="1" dirty="0">
                <a:latin typeface="Calibri" panose="020F0502020204030204" pitchFamily="34" charset="0"/>
                <a:cs typeface="Calibri" panose="020F0502020204030204" pitchFamily="34" charset="0"/>
              </a:rPr>
              <a:t>Sécurité incendie :</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Moderniser les installations sur le site du Landy pour les mettre en adéquation avec les installations du nouveau bâtiment</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Changer le SSI du site Gay-Lussac</a:t>
            </a:r>
          </a:p>
          <a:p>
            <a:pPr marL="285750" indent="-285750" algn="just">
              <a:buFont typeface="Wingdings" panose="05000000000000000000" pitchFamily="2" charset="2"/>
              <a:buChar char="Ø"/>
            </a:pPr>
            <a:r>
              <a:rPr lang="fr-FR" sz="1600" dirty="0">
                <a:latin typeface="Calibri" panose="020F0502020204030204" pitchFamily="34" charset="0"/>
                <a:cs typeface="Calibri" panose="020F0502020204030204" pitchFamily="34" charset="0"/>
              </a:rPr>
              <a:t>Passer les amphithéâtres en type P</a:t>
            </a:r>
          </a:p>
        </p:txBody>
      </p:sp>
    </p:spTree>
    <p:extLst>
      <p:ext uri="{BB962C8B-B14F-4D97-AF65-F5344CB8AC3E}">
        <p14:creationId xmlns:p14="http://schemas.microsoft.com/office/powerpoint/2010/main" val="1753138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483834" y="1203097"/>
            <a:ext cx="10569575" cy="649930"/>
          </a:xfrm>
        </p:spPr>
        <p:txBody>
          <a:bodyPr>
            <a:noAutofit/>
          </a:bodyPr>
          <a:lstStyle/>
          <a:p>
            <a:pPr marL="457200" lvl="1" algn="just">
              <a:spcBef>
                <a:spcPct val="0"/>
              </a:spcBef>
              <a:defRPr/>
            </a:pPr>
            <a:r>
              <a:rPr lang="fr-FR" sz="2000" b="1" dirty="0">
                <a:latin typeface="Calibri" panose="020F0502020204030204" pitchFamily="34" charset="0"/>
                <a:ea typeface="Calibri" panose="020F0502020204030204" pitchFamily="34" charset="0"/>
                <a:cs typeface="Calibri" panose="020F0502020204030204" pitchFamily="34" charset="0"/>
              </a:rPr>
              <a:t>Le développement durable et la responsabilité sociétale et environnementale – préparation du schéma directeur</a:t>
            </a:r>
          </a:p>
        </p:txBody>
      </p:sp>
      <p:sp>
        <p:nvSpPr>
          <p:cNvPr id="4" name="Titre 1">
            <a:extLst>
              <a:ext uri="{FF2B5EF4-FFF2-40B4-BE49-F238E27FC236}">
                <a16:creationId xmlns:a16="http://schemas.microsoft.com/office/drawing/2014/main" id="{1D3651A3-FA4A-156D-8E62-0E15E011DC57}"/>
              </a:ext>
            </a:extLst>
          </p:cNvPr>
          <p:cNvSpPr txBox="1">
            <a:spLocks/>
          </p:cNvSpPr>
          <p:nvPr/>
        </p:nvSpPr>
        <p:spPr>
          <a:xfrm>
            <a:off x="731799" y="408553"/>
            <a:ext cx="10570457" cy="617538"/>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a:solidFill>
                  <a:schemeClr val="tx2"/>
                </a:solidFill>
                <a:latin typeface="Raleway"/>
                <a:ea typeface="+mj-ea"/>
                <a:cs typeface="Poppins" pitchFamily="2" charset="77"/>
              </a:defRPr>
            </a:lvl1pPr>
          </a:lstStyle>
          <a:p>
            <a:r>
              <a:rPr lang="fr-FR" sz="2000" dirty="0">
                <a:solidFill>
                  <a:srgbClr val="C00000"/>
                </a:solidFill>
                <a:latin typeface="Calibri" panose="020F0502020204030204" pitchFamily="34" charset="0"/>
              </a:rPr>
              <a:t>II. 2. Soutenir le financement des projets structurants de l’établissement</a:t>
            </a:r>
          </a:p>
        </p:txBody>
      </p:sp>
      <p:sp>
        <p:nvSpPr>
          <p:cNvPr id="6" name="ZoneTexte 5">
            <a:extLst>
              <a:ext uri="{FF2B5EF4-FFF2-40B4-BE49-F238E27FC236}">
                <a16:creationId xmlns:a16="http://schemas.microsoft.com/office/drawing/2014/main" id="{7D2E6F61-C433-4601-8685-AE230FFCAA4F}"/>
              </a:ext>
            </a:extLst>
          </p:cNvPr>
          <p:cNvSpPr txBox="1"/>
          <p:nvPr/>
        </p:nvSpPr>
        <p:spPr>
          <a:xfrm>
            <a:off x="340127" y="1973638"/>
            <a:ext cx="11353800" cy="4785926"/>
          </a:xfrm>
          <a:prstGeom prst="rect">
            <a:avLst/>
          </a:prstGeom>
          <a:noFill/>
        </p:spPr>
        <p:txBody>
          <a:bodyPr wrap="square" rtlCol="0">
            <a:spAutoFit/>
          </a:bodyPr>
          <a:lstStyle/>
          <a:p>
            <a:r>
              <a:rPr lang="fr-FR" sz="1600" b="1" dirty="0">
                <a:latin typeface="Calibri" panose="020F0502020204030204" pitchFamily="34" charset="0"/>
                <a:cs typeface="Calibri" panose="020F0502020204030204" pitchFamily="34" charset="0"/>
              </a:rPr>
              <a:t>Objectif d’un vote d’un schéma directeur DDRSE courant 2025 qui pourrait s’articuler autour des principes suivants :</a:t>
            </a:r>
          </a:p>
          <a:p>
            <a:pPr algn="just"/>
            <a:endParaRPr lang="fr-FR" sz="800" dirty="0">
              <a:latin typeface="+mj-lt"/>
              <a:ea typeface="Calibri" panose="020F0502020204030204" pitchFamily="34" charset="0"/>
              <a:cs typeface="Calibri" panose="020F0502020204030204" pitchFamily="34" charset="0"/>
            </a:endParaRPr>
          </a:p>
          <a:p>
            <a:pPr algn="just"/>
            <a:r>
              <a:rPr lang="fr-FR" sz="1600" dirty="0">
                <a:effectLst/>
                <a:latin typeface="Calibri" panose="020F0502020204030204" pitchFamily="34" charset="0"/>
                <a:ea typeface="Calibri" panose="020F0502020204030204" pitchFamily="34" charset="0"/>
                <a:cs typeface="Calibri" panose="020F0502020204030204" pitchFamily="34" charset="0"/>
              </a:rPr>
              <a:t>Le Cnam s’est engagé à formaliser une politique DD&amp;RS intégrée à sa gouvernance, mobilisant l’ensemble des parties prenantes – élèves, personnels, partenaires externes – autour d’objectifs communs et mesurables. Cette stratégie vise à renforcer la cohérence et la visibilité des actions DD&amp;RS, en assurant leur pilotage au plus haut niveau de l’établissement et en déployant des dispositifs d’accompagnement et de suivi adaptés.</a:t>
            </a:r>
          </a:p>
          <a:p>
            <a:pPr algn="just"/>
            <a:endParaRPr lang="fr-FR" sz="800" dirty="0">
              <a:effectLst/>
              <a:latin typeface="Calibri" panose="020F0502020204030204" pitchFamily="34" charset="0"/>
              <a:ea typeface="Calibri" panose="020F0502020204030204" pitchFamily="34" charset="0"/>
              <a:cs typeface="Calibri" panose="020F0502020204030204" pitchFamily="34" charset="0"/>
            </a:endParaRPr>
          </a:p>
          <a:p>
            <a:pPr algn="just"/>
            <a:r>
              <a:rPr lang="fr-FR" sz="1600" b="1" dirty="0">
                <a:effectLst/>
                <a:latin typeface="Calibri" panose="020F0502020204030204" pitchFamily="34" charset="0"/>
                <a:ea typeface="Calibri" panose="020F0502020204030204" pitchFamily="34" charset="0"/>
                <a:cs typeface="Calibri" panose="020F0502020204030204" pitchFamily="34" charset="0"/>
              </a:rPr>
              <a:t>Sur le plan de la formation </a:t>
            </a:r>
            <a:r>
              <a:rPr lang="fr-FR" sz="1600" dirty="0">
                <a:effectLst/>
                <a:latin typeface="Calibri" panose="020F0502020204030204" pitchFamily="34" charset="0"/>
                <a:ea typeface="Calibri" panose="020F0502020204030204" pitchFamily="34" charset="0"/>
                <a:cs typeface="Calibri" panose="020F0502020204030204" pitchFamily="34" charset="0"/>
              </a:rPr>
              <a:t>:</a:t>
            </a:r>
          </a:p>
          <a:p>
            <a:pPr algn="just"/>
            <a:endParaRPr lang="fr-FR" sz="800" dirty="0">
              <a:effectLst/>
              <a:latin typeface="Calibri" panose="020F0502020204030204" pitchFamily="34" charset="0"/>
              <a:ea typeface="Calibri" panose="020F0502020204030204" pitchFamily="34" charset="0"/>
              <a:cs typeface="Calibri" panose="020F0502020204030204" pitchFamily="34" charset="0"/>
            </a:endParaRPr>
          </a:p>
          <a:p>
            <a:pPr indent="-285750" algn="just">
              <a:buFont typeface="Wingdings" panose="05000000000000000000" pitchFamily="2" charset="2"/>
              <a:buChar char="Ø"/>
            </a:pPr>
            <a:r>
              <a:rPr lang="fr-FR" sz="1600" dirty="0">
                <a:latin typeface="Calibri" panose="020F0502020204030204" pitchFamily="34" charset="0"/>
                <a:ea typeface="Calibri" panose="020F0502020204030204" pitchFamily="34" charset="0"/>
                <a:cs typeface="Calibri" panose="020F0502020204030204" pitchFamily="34" charset="0"/>
              </a:rPr>
              <a:t>le Cnam intégrera les enjeux de transition écologique et de responsabilité sociétale dans l’ensemble de ses cursus, en initial comme en continu, afin de doter chaque apprenant des compétences nécessaires pour devenir acteur de la transformation socio-écologique. La recherche et l’innovation seront orientées vers la production de connaissances et de solutions concrètes au service des transitions, en favorisant l’interdisciplinarité et la collaboration avec les acteurs du territoire.</a:t>
            </a:r>
          </a:p>
          <a:p>
            <a:pPr algn="just"/>
            <a:endParaRPr lang="fr-FR" sz="800" dirty="0">
              <a:latin typeface="Calibri" panose="020F0502020204030204" pitchFamily="34" charset="0"/>
              <a:ea typeface="Calibri" panose="020F0502020204030204" pitchFamily="34" charset="0"/>
              <a:cs typeface="Calibri" panose="020F0502020204030204" pitchFamily="34" charset="0"/>
            </a:endParaRPr>
          </a:p>
          <a:p>
            <a:pPr algn="just"/>
            <a:r>
              <a:rPr lang="fr-FR" sz="1600" b="1" dirty="0">
                <a:effectLst/>
                <a:latin typeface="Calibri" panose="020F0502020204030204" pitchFamily="34" charset="0"/>
                <a:ea typeface="Calibri" panose="020F0502020204030204" pitchFamily="34" charset="0"/>
                <a:cs typeface="Calibri" panose="020F0502020204030204" pitchFamily="34" charset="0"/>
              </a:rPr>
              <a:t>Sur le volet des actions à déployer sur le </a:t>
            </a:r>
            <a:r>
              <a:rPr lang="fr-FR" sz="1600" b="1" dirty="0">
                <a:latin typeface="Calibri" panose="020F0502020204030204" pitchFamily="34" charset="0"/>
                <a:ea typeface="Calibri" panose="020F0502020204030204" pitchFamily="34" charset="0"/>
                <a:cs typeface="Calibri" panose="020F0502020204030204" pitchFamily="34" charset="0"/>
              </a:rPr>
              <a:t>volet </a:t>
            </a:r>
            <a:r>
              <a:rPr lang="fr-FR" sz="1600" b="1" dirty="0">
                <a:effectLst/>
                <a:latin typeface="Calibri" panose="020F0502020204030204" pitchFamily="34" charset="0"/>
                <a:ea typeface="Calibri" panose="020F0502020204030204" pitchFamily="34" charset="0"/>
                <a:cs typeface="Calibri" panose="020F0502020204030204" pitchFamily="34" charset="0"/>
              </a:rPr>
              <a:t>DD &amp; RSE </a:t>
            </a:r>
            <a:r>
              <a:rPr lang="fr-FR" sz="1600" dirty="0">
                <a:effectLst/>
                <a:latin typeface="Calibri" panose="020F0502020204030204" pitchFamily="34" charset="0"/>
                <a:ea typeface="Calibri" panose="020F0502020204030204" pitchFamily="34" charset="0"/>
                <a:cs typeface="Calibri" panose="020F0502020204030204" pitchFamily="34" charset="0"/>
              </a:rPr>
              <a:t>:</a:t>
            </a:r>
          </a:p>
          <a:p>
            <a:pPr algn="just"/>
            <a:endParaRPr lang="fr-FR" sz="800" dirty="0">
              <a:effectLst/>
              <a:latin typeface="Calibri" panose="020F0502020204030204" pitchFamily="34" charset="0"/>
              <a:ea typeface="Calibri" panose="020F0502020204030204" pitchFamily="34" charset="0"/>
              <a:cs typeface="Calibri" panose="020F0502020204030204" pitchFamily="34" charset="0"/>
            </a:endParaRPr>
          </a:p>
          <a:p>
            <a:pPr indent="-285750" algn="just">
              <a:buFont typeface="Wingdings" panose="05000000000000000000" pitchFamily="2" charset="2"/>
              <a:buChar char="Ø"/>
            </a:pPr>
            <a:r>
              <a:rPr lang="fr-FR" sz="1600" dirty="0">
                <a:latin typeface="Calibri" panose="020F0502020204030204" pitchFamily="34" charset="0"/>
                <a:ea typeface="Calibri" panose="020F0502020204030204" pitchFamily="34" charset="0"/>
                <a:cs typeface="Calibri" panose="020F0502020204030204" pitchFamily="34" charset="0"/>
              </a:rPr>
              <a:t>le Cnam articulera celle-ci autour d’objectifs environnementaux ambitieux, tels que la réduction de l’empreinte carbone, la sobriété énergétique, la gestion durable des ressources et la préservation de la biodiversité, en cohérence avec les engagements nationaux et internationaux. </a:t>
            </a:r>
          </a:p>
          <a:p>
            <a:pPr indent="-285750" algn="just">
              <a:buFont typeface="Wingdings" panose="05000000000000000000" pitchFamily="2" charset="2"/>
              <a:buChar char="Ø"/>
            </a:pPr>
            <a:r>
              <a:rPr lang="fr-FR" sz="1600" dirty="0">
                <a:latin typeface="Calibri" panose="020F0502020204030204" pitchFamily="34" charset="0"/>
                <a:ea typeface="Calibri" panose="020F0502020204030204" pitchFamily="34" charset="0"/>
                <a:cs typeface="Calibri" panose="020F0502020204030204" pitchFamily="34" charset="0"/>
              </a:rPr>
              <a:t>une attention particulière sera portée à la dimension sociale, à la qualité de vie au travail, à la lutte contre les discriminations et à la promotion de l’égalité, pour faire du Cnam un établissement exemplaire et inclusif.</a:t>
            </a:r>
          </a:p>
        </p:txBody>
      </p:sp>
    </p:spTree>
    <p:extLst>
      <p:ext uri="{BB962C8B-B14F-4D97-AF65-F5344CB8AC3E}">
        <p14:creationId xmlns:p14="http://schemas.microsoft.com/office/powerpoint/2010/main" val="2594793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6" name="Titre 1">
            <a:extLst>
              <a:ext uri="{FF2B5EF4-FFF2-40B4-BE49-F238E27FC236}">
                <a16:creationId xmlns:a16="http://schemas.microsoft.com/office/drawing/2014/main" id="{1D3651A3-FA4A-156D-8E62-0E15E011DC57}"/>
              </a:ext>
            </a:extLst>
          </p:cNvPr>
          <p:cNvSpPr>
            <a:spLocks noGrp="1"/>
          </p:cNvSpPr>
          <p:nvPr>
            <p:ph type="title"/>
          </p:nvPr>
        </p:nvSpPr>
        <p:spPr>
          <a:xfrm>
            <a:off x="731799" y="408553"/>
            <a:ext cx="10570457" cy="617538"/>
          </a:xfrm>
        </p:spPr>
        <p:txBody>
          <a:bodyPr>
            <a:normAutofit/>
          </a:bodyPr>
          <a:lstStyle/>
          <a:p>
            <a:r>
              <a:rPr lang="fr-FR" sz="2000" dirty="0">
                <a:solidFill>
                  <a:srgbClr val="C00000"/>
                </a:solidFill>
                <a:latin typeface="Calibri" panose="020F0502020204030204" pitchFamily="34" charset="0"/>
              </a:rPr>
              <a:t>II. 3. Garantir l’équilibre budgétaire et financier</a:t>
            </a:r>
          </a:p>
        </p:txBody>
      </p:sp>
      <p:sp>
        <p:nvSpPr>
          <p:cNvPr id="9" name="ZoneTexte 8"/>
          <p:cNvSpPr txBox="1"/>
          <p:nvPr/>
        </p:nvSpPr>
        <p:spPr>
          <a:xfrm>
            <a:off x="5007006" y="1006019"/>
            <a:ext cx="7184994" cy="5632311"/>
          </a:xfrm>
          <a:prstGeom prst="rect">
            <a:avLst/>
          </a:prstGeom>
          <a:noFill/>
        </p:spPr>
        <p:txBody>
          <a:bodyPr wrap="square" rtlCol="0">
            <a:spAutoFit/>
          </a:bodyPr>
          <a:lstStyle/>
          <a:p>
            <a:r>
              <a:rPr lang="fr-FR" dirty="0">
                <a:latin typeface="Calibri" panose="020F0502020204030204" pitchFamily="34" charset="0"/>
                <a:cs typeface="Calibri" panose="020F0502020204030204" pitchFamily="34" charset="0"/>
              </a:rPr>
              <a:t>En regard du budget initial 2025 et dans un contexte incertain (SCSP 2025 notifiée début mai 2025, en hausse de 1,6 M€ par rapport au BI 2025 ), il est proposé de retenir les principes suivants pour la préparation du budget 2026 :</a:t>
            </a:r>
          </a:p>
          <a:p>
            <a:endParaRPr lang="fr-FR" dirty="0">
              <a:latin typeface="Calibri" panose="020F0502020204030204" pitchFamily="34" charset="0"/>
              <a:cs typeface="Calibri" panose="020F0502020204030204" pitchFamily="34" charset="0"/>
            </a:endParaRPr>
          </a:p>
          <a:p>
            <a:pPr marL="285750" indent="-285750">
              <a:buFontTx/>
              <a:buChar char="-"/>
            </a:pPr>
            <a:r>
              <a:rPr lang="fr-FR" dirty="0">
                <a:latin typeface="Calibri" panose="020F0502020204030204" pitchFamily="34" charset="0"/>
                <a:cs typeface="Calibri" panose="020F0502020204030204" pitchFamily="34" charset="0"/>
              </a:rPr>
              <a:t>Maintien des ressources propres</a:t>
            </a:r>
          </a:p>
          <a:p>
            <a:pPr marL="285750" indent="-285750">
              <a:buFontTx/>
              <a:buChar char="-"/>
            </a:pPr>
            <a:endParaRPr lang="fr-FR" dirty="0">
              <a:latin typeface="Calibri" panose="020F0502020204030204" pitchFamily="34" charset="0"/>
              <a:cs typeface="Calibri" panose="020F0502020204030204" pitchFamily="34" charset="0"/>
            </a:endParaRPr>
          </a:p>
          <a:p>
            <a:pPr marL="285750" indent="-285750">
              <a:buFontTx/>
              <a:buChar char="-"/>
            </a:pPr>
            <a:r>
              <a:rPr lang="fr-FR" dirty="0">
                <a:latin typeface="Calibri" panose="020F0502020204030204" pitchFamily="34" charset="0"/>
                <a:cs typeface="Calibri" panose="020F0502020204030204" pitchFamily="34" charset="0"/>
              </a:rPr>
              <a:t>Financement des mesures obligatoires et des mesures prévues au titre des différents schémas directeurs adoptés, soit :</a:t>
            </a:r>
          </a:p>
          <a:p>
            <a:pPr marL="742950" lvl="1" indent="-285750">
              <a:buFontTx/>
              <a:buChar char="-"/>
            </a:pPr>
            <a:r>
              <a:rPr lang="fr-FR" dirty="0">
                <a:latin typeface="Calibri" panose="020F0502020204030204" pitchFamily="34" charset="0"/>
                <a:cs typeface="Calibri" panose="020F0502020204030204" pitchFamily="34" charset="0"/>
              </a:rPr>
              <a:t>1,6 M€ de prévision d’augmentation de la masse salariale (mise en œuvre du SDRH, GVT et application des mesures salariales de l’Etat)</a:t>
            </a:r>
          </a:p>
          <a:p>
            <a:pPr marL="742950" lvl="1" indent="-285750">
              <a:buFontTx/>
              <a:buChar char="-"/>
            </a:pPr>
            <a:r>
              <a:rPr lang="fr-FR" dirty="0">
                <a:latin typeface="Calibri" panose="020F0502020204030204" pitchFamily="34" charset="0"/>
                <a:cs typeface="Calibri" panose="020F0502020204030204" pitchFamily="34" charset="0"/>
              </a:rPr>
              <a:t>jusqu’à 2 M€ d’opérations immobilières nouvelles (</a:t>
            </a:r>
            <a:r>
              <a:rPr lang="fr-FR" dirty="0" err="1">
                <a:latin typeface="Calibri" panose="020F0502020204030204" pitchFamily="34" charset="0"/>
                <a:cs typeface="Calibri" panose="020F0502020204030204" pitchFamily="34" charset="0"/>
              </a:rPr>
              <a:t>réamanagements</a:t>
            </a:r>
            <a:r>
              <a:rPr lang="fr-FR" dirty="0">
                <a:latin typeface="Calibri" panose="020F0502020204030204" pitchFamily="34" charset="0"/>
                <a:cs typeface="Calibri" panose="020F0502020204030204" pitchFamily="34" charset="0"/>
              </a:rPr>
              <a:t> d’espaces notamment) et 1 M€ de surcoûts pour la rénovation des amphithéâtres</a:t>
            </a:r>
          </a:p>
          <a:p>
            <a:pPr marL="742950" lvl="1" indent="-285750">
              <a:buFontTx/>
              <a:buChar char="-"/>
            </a:pPr>
            <a:r>
              <a:rPr lang="fr-FR" dirty="0">
                <a:latin typeface="Calibri" panose="020F0502020204030204" pitchFamily="34" charset="0"/>
                <a:cs typeface="Calibri" panose="020F0502020204030204" pitchFamily="34" charset="0"/>
              </a:rPr>
              <a:t>au moins 1 M€ pour les projets du schéma directeur du numérique</a:t>
            </a:r>
          </a:p>
          <a:p>
            <a:pPr marL="742950" lvl="1" indent="-285750">
              <a:buFontTx/>
              <a:buChar char="-"/>
            </a:pPr>
            <a:r>
              <a:rPr lang="fr-FR" dirty="0">
                <a:latin typeface="Calibri" panose="020F0502020204030204" pitchFamily="34" charset="0"/>
                <a:cs typeface="Calibri" panose="020F0502020204030204" pitchFamily="34" charset="0"/>
              </a:rPr>
              <a:t>200 k€ pour des investissements en faveur du handicap et de l’accessibilité des cours et des espaces</a:t>
            </a:r>
          </a:p>
          <a:p>
            <a:pPr marL="742950" lvl="1" indent="-285750">
              <a:buFontTx/>
              <a:buChar char="-"/>
            </a:pPr>
            <a:endParaRPr lang="fr-FR" dirty="0">
              <a:latin typeface="Calibri" panose="020F0502020204030204" pitchFamily="34" charset="0"/>
              <a:cs typeface="Calibri" panose="020F0502020204030204" pitchFamily="34" charset="0"/>
            </a:endParaRPr>
          </a:p>
          <a:p>
            <a:pPr marL="285750" indent="-285750">
              <a:buFontTx/>
              <a:buChar char="-"/>
            </a:pPr>
            <a:r>
              <a:rPr lang="fr-FR" dirty="0">
                <a:latin typeface="Calibri" panose="020F0502020204030204" pitchFamily="34" charset="0"/>
                <a:cs typeface="Calibri" panose="020F0502020204030204" pitchFamily="34" charset="0"/>
              </a:rPr>
              <a:t>Respect des nouveaux </a:t>
            </a:r>
            <a:r>
              <a:rPr lang="fr-FR" i="1" dirty="0">
                <a:latin typeface="Calibri" panose="020F0502020204030204" pitchFamily="34" charset="0"/>
                <a:cs typeface="Calibri" panose="020F0502020204030204" pitchFamily="34" charset="0"/>
              </a:rPr>
              <a:t>ratio</a:t>
            </a:r>
            <a:r>
              <a:rPr lang="fr-FR" dirty="0">
                <a:latin typeface="Calibri" panose="020F0502020204030204" pitchFamily="34" charset="0"/>
                <a:cs typeface="Calibri" panose="020F0502020204030204" pitchFamily="34" charset="0"/>
              </a:rPr>
              <a:t> de soutenabilité budgétaire</a:t>
            </a:r>
          </a:p>
        </p:txBody>
      </p:sp>
      <p:graphicFrame>
        <p:nvGraphicFramePr>
          <p:cNvPr id="2" name="Tableau 1"/>
          <p:cNvGraphicFramePr>
            <a:graphicFrameLocks noGrp="1"/>
          </p:cNvGraphicFramePr>
          <p:nvPr>
            <p:extLst>
              <p:ext uri="{D42A27DB-BD31-4B8C-83A1-F6EECF244321}">
                <p14:modId xmlns:p14="http://schemas.microsoft.com/office/powerpoint/2010/main" val="1967797509"/>
              </p:ext>
            </p:extLst>
          </p:nvPr>
        </p:nvGraphicFramePr>
        <p:xfrm>
          <a:off x="265471" y="1435508"/>
          <a:ext cx="4670324" cy="4896471"/>
        </p:xfrm>
        <a:graphic>
          <a:graphicData uri="http://schemas.openxmlformats.org/drawingml/2006/table">
            <a:tbl>
              <a:tblPr/>
              <a:tblGrid>
                <a:gridCol w="3527239">
                  <a:extLst>
                    <a:ext uri="{9D8B030D-6E8A-4147-A177-3AD203B41FA5}">
                      <a16:colId xmlns:a16="http://schemas.microsoft.com/office/drawing/2014/main" val="1973693446"/>
                    </a:ext>
                  </a:extLst>
                </a:gridCol>
                <a:gridCol w="163298">
                  <a:extLst>
                    <a:ext uri="{9D8B030D-6E8A-4147-A177-3AD203B41FA5}">
                      <a16:colId xmlns:a16="http://schemas.microsoft.com/office/drawing/2014/main" val="3480163214"/>
                    </a:ext>
                  </a:extLst>
                </a:gridCol>
                <a:gridCol w="979787">
                  <a:extLst>
                    <a:ext uri="{9D8B030D-6E8A-4147-A177-3AD203B41FA5}">
                      <a16:colId xmlns:a16="http://schemas.microsoft.com/office/drawing/2014/main" val="3328247559"/>
                    </a:ext>
                  </a:extLst>
                </a:gridCol>
              </a:tblGrid>
              <a:tr h="344859">
                <a:tc>
                  <a:txBody>
                    <a:bodyPr/>
                    <a:lstStyle/>
                    <a:p>
                      <a:pPr algn="l" rtl="0" fontAlgn="ctr"/>
                      <a:r>
                        <a:rPr lang="fr-FR" sz="1600" b="1" i="0" u="none" strike="noStrike" dirty="0">
                          <a:solidFill>
                            <a:srgbClr val="000000"/>
                          </a:solidFill>
                          <a:effectLst/>
                          <a:latin typeface="Calibri" panose="020F0502020204030204" pitchFamily="34" charset="0"/>
                          <a:cs typeface="Calibri" panose="020F0502020204030204" pitchFamily="34" charset="0"/>
                        </a:rPr>
                        <a:t>Compte </a:t>
                      </a:r>
                      <a:r>
                        <a:rPr lang="fr-FR" sz="1600" b="1" i="0" u="none" strike="noStrike">
                          <a:solidFill>
                            <a:srgbClr val="000000"/>
                          </a:solidFill>
                          <a:effectLst/>
                          <a:latin typeface="Calibri" panose="020F0502020204030204" pitchFamily="34" charset="0"/>
                          <a:cs typeface="Calibri" panose="020F0502020204030204" pitchFamily="34" charset="0"/>
                        </a:rPr>
                        <a:t>de résultat (en k€)</a:t>
                      </a:r>
                      <a:endParaRPr lang="fr-FR" sz="1600" b="1" i="0" u="none" strike="noStrike" dirty="0">
                        <a:solidFill>
                          <a:srgbClr val="000000"/>
                        </a:solidFill>
                        <a:effectLst/>
                        <a:latin typeface="Calibri" panose="020F0502020204030204" pitchFamily="34" charset="0"/>
                        <a:cs typeface="Calibri" panose="020F0502020204030204" pitchFamily="34" charset="0"/>
                      </a:endParaRPr>
                    </a:p>
                  </a:txBody>
                  <a:tcPr marL="7067" marR="7067" marT="7067" marB="0" anchor="ctr">
                    <a:lnL>
                      <a:noFill/>
                    </a:lnL>
                    <a:lnR>
                      <a:noFill/>
                    </a:lnR>
                    <a:lnT>
                      <a:noFill/>
                    </a:lnT>
                    <a:lnB>
                      <a:noFill/>
                    </a:lnB>
                    <a:solidFill>
                      <a:srgbClr val="FFFFFF"/>
                    </a:solidFill>
                  </a:tcPr>
                </a:tc>
                <a:tc>
                  <a:txBody>
                    <a:bodyPr/>
                    <a:lstStyle/>
                    <a:p>
                      <a:pPr algn="l" rtl="0" fontAlgn="b"/>
                      <a:r>
                        <a:rPr lang="fr-FR" sz="1600" b="1"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600" b="1" i="0" u="none" strike="noStrike">
                          <a:solidFill>
                            <a:srgbClr val="000000"/>
                          </a:solidFill>
                          <a:effectLst/>
                          <a:latin typeface="Calibri" panose="020F0502020204030204" pitchFamily="34" charset="0"/>
                          <a:cs typeface="Calibri" panose="020F0502020204030204" pitchFamily="34" charset="0"/>
                        </a:rPr>
                        <a:t>BI 2025</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51343497"/>
                  </a:ext>
                </a:extLst>
              </a:tr>
              <a:tr h="344859">
                <a:tc>
                  <a:txBody>
                    <a:bodyPr/>
                    <a:lstStyle/>
                    <a:p>
                      <a:pPr algn="l" rtl="0" fontAlgn="b"/>
                      <a:r>
                        <a:rPr lang="fr-FR" sz="1600" b="0" i="0" u="none" strike="noStrike" dirty="0">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a:noFill/>
                    </a:lnR>
                    <a:lnT>
                      <a:noFill/>
                    </a:lnT>
                    <a:lnB>
                      <a:noFill/>
                    </a:lnB>
                    <a:solidFill>
                      <a:srgbClr val="FFFFFF"/>
                    </a:solidFill>
                  </a:tcPr>
                </a:tc>
                <a:tc>
                  <a:txBody>
                    <a:bodyPr/>
                    <a:lstStyle/>
                    <a:p>
                      <a:pPr algn="l" rtl="0" fontAlgn="b"/>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6096636"/>
                  </a:ext>
                </a:extLst>
              </a:tr>
              <a:tr h="344859">
                <a:tc>
                  <a:txBody>
                    <a:bodyPr/>
                    <a:lstStyle/>
                    <a:p>
                      <a:pPr algn="l" rtl="0" fontAlgn="b"/>
                      <a:r>
                        <a:rPr lang="fr-FR" sz="1600" b="1" i="0" u="none" strike="noStrike">
                          <a:solidFill>
                            <a:srgbClr val="000000"/>
                          </a:solidFill>
                          <a:effectLst/>
                          <a:latin typeface="Calibri" panose="020F0502020204030204" pitchFamily="34" charset="0"/>
                          <a:cs typeface="Calibri" panose="020F0502020204030204" pitchFamily="34" charset="0"/>
                        </a:rPr>
                        <a:t>Produits</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0" u="none" strike="noStrike">
                          <a:solidFill>
                            <a:srgbClr val="000000"/>
                          </a:solidFill>
                          <a:effectLst/>
                          <a:latin typeface="Calibri" panose="020F0502020204030204" pitchFamily="34" charset="0"/>
                          <a:cs typeface="Calibri" panose="020F0502020204030204" pitchFamily="34" charset="0"/>
                        </a:rPr>
                        <a:t>185 676</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6878929"/>
                  </a:ext>
                </a:extLst>
              </a:tr>
              <a:tr h="344859">
                <a:tc>
                  <a:txBody>
                    <a:bodyPr/>
                    <a:lstStyle/>
                    <a:p>
                      <a:pPr algn="l" rtl="0" fontAlgn="ctr"/>
                      <a:r>
                        <a:rPr lang="fr-FR" sz="1600" b="0" i="1" u="none" strike="noStrike">
                          <a:solidFill>
                            <a:srgbClr val="000000"/>
                          </a:solidFill>
                          <a:effectLst/>
                          <a:latin typeface="Calibri" panose="020F0502020204030204" pitchFamily="34" charset="0"/>
                          <a:cs typeface="Calibri" panose="020F0502020204030204" pitchFamily="34" charset="0"/>
                        </a:rPr>
                        <a:t>SCSP</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1"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0" u="none" strike="noStrike" dirty="0">
                          <a:solidFill>
                            <a:srgbClr val="000000"/>
                          </a:solidFill>
                          <a:effectLst/>
                          <a:latin typeface="Calibri" panose="020F0502020204030204" pitchFamily="34" charset="0"/>
                          <a:cs typeface="Calibri" panose="020F0502020204030204" pitchFamily="34" charset="0"/>
                        </a:rPr>
                        <a:t>119 551</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43755280"/>
                  </a:ext>
                </a:extLst>
              </a:tr>
              <a:tr h="571421">
                <a:tc>
                  <a:txBody>
                    <a:bodyPr/>
                    <a:lstStyle/>
                    <a:p>
                      <a:pPr algn="l" rtl="0" fontAlgn="ctr"/>
                      <a:r>
                        <a:rPr lang="fr-FR" sz="1600" b="0" i="1" u="none" strike="noStrike" dirty="0">
                          <a:solidFill>
                            <a:srgbClr val="000000"/>
                          </a:solidFill>
                          <a:effectLst/>
                          <a:latin typeface="Calibri" panose="020F0502020204030204" pitchFamily="34" charset="0"/>
                          <a:cs typeface="Calibri" panose="020F0502020204030204" pitchFamily="34" charset="0"/>
                        </a:rPr>
                        <a:t>Ressources propres formation hors contrat apprentissage</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1"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1" u="none" strike="noStrike">
                          <a:solidFill>
                            <a:srgbClr val="000000"/>
                          </a:solidFill>
                          <a:effectLst/>
                          <a:latin typeface="Calibri" panose="020F0502020204030204" pitchFamily="34" charset="0"/>
                          <a:cs typeface="Calibri" panose="020F0502020204030204" pitchFamily="34" charset="0"/>
                        </a:rPr>
                        <a:t>       27 834 </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78780649"/>
                  </a:ext>
                </a:extLst>
              </a:tr>
              <a:tr h="531601">
                <a:tc>
                  <a:txBody>
                    <a:bodyPr/>
                    <a:lstStyle/>
                    <a:p>
                      <a:pPr algn="l" rtl="0" fontAlgn="ctr"/>
                      <a:r>
                        <a:rPr lang="fr-FR" sz="1600" b="0" i="1" u="none" strike="noStrike">
                          <a:solidFill>
                            <a:srgbClr val="000000"/>
                          </a:solidFill>
                          <a:effectLst/>
                          <a:latin typeface="Calibri" panose="020F0502020204030204" pitchFamily="34" charset="0"/>
                          <a:cs typeface="Calibri" panose="020F0502020204030204" pitchFamily="34" charset="0"/>
                        </a:rPr>
                        <a:t>Ressources propres formation contrats apprentissage</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1"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1" u="none" strike="noStrike">
                          <a:solidFill>
                            <a:srgbClr val="000000"/>
                          </a:solidFill>
                          <a:effectLst/>
                          <a:latin typeface="Calibri" panose="020F0502020204030204" pitchFamily="34" charset="0"/>
                          <a:cs typeface="Calibri" panose="020F0502020204030204" pitchFamily="34" charset="0"/>
                        </a:rPr>
                        <a:t>          8 951 </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76848186"/>
                  </a:ext>
                </a:extLst>
              </a:tr>
              <a:tr h="344859">
                <a:tc>
                  <a:txBody>
                    <a:bodyPr/>
                    <a:lstStyle/>
                    <a:p>
                      <a:pPr algn="l" rtl="0" fontAlgn="ctr"/>
                      <a:r>
                        <a:rPr lang="fr-FR" sz="1600" b="0" i="1" u="none" strike="noStrike">
                          <a:solidFill>
                            <a:srgbClr val="000000"/>
                          </a:solidFill>
                          <a:effectLst/>
                          <a:latin typeface="Calibri" panose="020F0502020204030204" pitchFamily="34" charset="0"/>
                          <a:cs typeface="Calibri" panose="020F0502020204030204" pitchFamily="34" charset="0"/>
                        </a:rPr>
                        <a:t>Ressources propres hors formation </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1"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1" u="none" strike="noStrike">
                          <a:solidFill>
                            <a:srgbClr val="000000"/>
                          </a:solidFill>
                          <a:effectLst/>
                          <a:latin typeface="Calibri" panose="020F0502020204030204" pitchFamily="34" charset="0"/>
                          <a:cs typeface="Calibri" panose="020F0502020204030204" pitchFamily="34" charset="0"/>
                        </a:rPr>
                        <a:t>       29 340 </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2699849"/>
                  </a:ext>
                </a:extLst>
              </a:tr>
              <a:tr h="344859">
                <a:tc>
                  <a:txBody>
                    <a:bodyPr/>
                    <a:lstStyle/>
                    <a:p>
                      <a:pPr algn="l" rtl="0" fontAlgn="b"/>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a:noFill/>
                    </a:lnR>
                    <a:lnT>
                      <a:noFill/>
                    </a:lnT>
                    <a:lnB>
                      <a:noFill/>
                    </a:lnB>
                    <a:solidFill>
                      <a:srgbClr val="FFFFFF"/>
                    </a:solidFill>
                  </a:tcPr>
                </a:tc>
                <a:tc>
                  <a:txBody>
                    <a:bodyPr/>
                    <a:lstStyle/>
                    <a:p>
                      <a:pPr algn="ctr" rtl="0" fontAlgn="ctr"/>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0588827"/>
                  </a:ext>
                </a:extLst>
              </a:tr>
              <a:tr h="344859">
                <a:tc>
                  <a:txBody>
                    <a:bodyPr/>
                    <a:lstStyle/>
                    <a:p>
                      <a:pPr algn="l" rtl="0" fontAlgn="ctr"/>
                      <a:r>
                        <a:rPr lang="fr-FR" sz="1600" b="1" i="0" u="none" strike="noStrike">
                          <a:solidFill>
                            <a:srgbClr val="000000"/>
                          </a:solidFill>
                          <a:effectLst/>
                          <a:latin typeface="Calibri" panose="020F0502020204030204" pitchFamily="34" charset="0"/>
                          <a:cs typeface="Calibri" panose="020F0502020204030204" pitchFamily="34" charset="0"/>
                        </a:rPr>
                        <a:t>Charges</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0" u="none" strike="noStrike">
                          <a:solidFill>
                            <a:srgbClr val="000000"/>
                          </a:solidFill>
                          <a:effectLst/>
                          <a:latin typeface="Calibri" panose="020F0502020204030204" pitchFamily="34" charset="0"/>
                          <a:cs typeface="Calibri" panose="020F0502020204030204" pitchFamily="34" charset="0"/>
                        </a:rPr>
                        <a:t>187 461</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55647515"/>
                  </a:ext>
                </a:extLst>
              </a:tr>
              <a:tr h="344859">
                <a:tc>
                  <a:txBody>
                    <a:bodyPr/>
                    <a:lstStyle/>
                    <a:p>
                      <a:pPr algn="l" rtl="0" fontAlgn="ctr"/>
                      <a:r>
                        <a:rPr lang="fr-FR" sz="1600" b="0" i="1" u="none" strike="noStrike">
                          <a:solidFill>
                            <a:srgbClr val="000000"/>
                          </a:solidFill>
                          <a:effectLst/>
                          <a:latin typeface="Calibri" panose="020F0502020204030204" pitchFamily="34" charset="0"/>
                          <a:cs typeface="Calibri" panose="020F0502020204030204" pitchFamily="34" charset="0"/>
                        </a:rPr>
                        <a:t>Masse salariale </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1"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0" u="none" strike="noStrike">
                          <a:solidFill>
                            <a:srgbClr val="000000"/>
                          </a:solidFill>
                          <a:effectLst/>
                          <a:latin typeface="Calibri" panose="020F0502020204030204" pitchFamily="34" charset="0"/>
                          <a:cs typeface="Calibri" panose="020F0502020204030204" pitchFamily="34" charset="0"/>
                        </a:rPr>
                        <a:t>136 184</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34408700"/>
                  </a:ext>
                </a:extLst>
              </a:tr>
              <a:tr h="344859">
                <a:tc>
                  <a:txBody>
                    <a:bodyPr/>
                    <a:lstStyle/>
                    <a:p>
                      <a:pPr algn="l" rtl="0" fontAlgn="ctr"/>
                      <a:r>
                        <a:rPr lang="fr-FR" sz="1600" b="0" i="1" u="none" strike="noStrike" dirty="0">
                          <a:solidFill>
                            <a:srgbClr val="000000"/>
                          </a:solidFill>
                          <a:effectLst/>
                          <a:latin typeface="Calibri" panose="020F0502020204030204" pitchFamily="34" charset="0"/>
                          <a:cs typeface="Calibri" panose="020F0502020204030204" pitchFamily="34" charset="0"/>
                        </a:rPr>
                        <a:t>Fonctionnement</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1" u="none" strike="noStrike" dirty="0">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0" u="none" strike="noStrike" dirty="0">
                          <a:solidFill>
                            <a:srgbClr val="000000"/>
                          </a:solidFill>
                          <a:effectLst/>
                          <a:latin typeface="Calibri" panose="020F0502020204030204" pitchFamily="34" charset="0"/>
                          <a:cs typeface="Calibri" panose="020F0502020204030204" pitchFamily="34" charset="0"/>
                        </a:rPr>
                        <a:t>51 277</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74931093"/>
                  </a:ext>
                </a:extLst>
              </a:tr>
              <a:tr h="344859">
                <a:tc>
                  <a:txBody>
                    <a:bodyPr/>
                    <a:lstStyle/>
                    <a:p>
                      <a:pPr algn="l" rtl="0" fontAlgn="b"/>
                      <a:r>
                        <a:rPr lang="fr-FR" sz="1600" b="0" i="0" u="none" strike="noStrike" dirty="0">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a:noFill/>
                    </a:lnL>
                    <a:lnR>
                      <a:noFill/>
                    </a:lnR>
                    <a:lnT>
                      <a:noFill/>
                    </a:lnT>
                    <a:lnB>
                      <a:noFill/>
                    </a:lnB>
                    <a:solidFill>
                      <a:srgbClr val="FFFFFF"/>
                    </a:solidFill>
                  </a:tcPr>
                </a:tc>
                <a:tc>
                  <a:txBody>
                    <a:bodyPr/>
                    <a:lstStyle/>
                    <a:p>
                      <a:pPr algn="ctr" rtl="0" fontAlgn="ctr"/>
                      <a:r>
                        <a:rPr lang="fr-FR" sz="1600" b="0"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80203847"/>
                  </a:ext>
                </a:extLst>
              </a:tr>
              <a:tr h="344859">
                <a:tc>
                  <a:txBody>
                    <a:bodyPr/>
                    <a:lstStyle/>
                    <a:p>
                      <a:pPr algn="l" rtl="0" fontAlgn="b"/>
                      <a:r>
                        <a:rPr lang="fr-FR" sz="1600" b="1" i="0" u="none" strike="noStrike">
                          <a:solidFill>
                            <a:srgbClr val="000000"/>
                          </a:solidFill>
                          <a:effectLst/>
                          <a:latin typeface="Calibri" panose="020F0502020204030204" pitchFamily="34" charset="0"/>
                          <a:cs typeface="Calibri" panose="020F0502020204030204" pitchFamily="34" charset="0"/>
                        </a:rPr>
                        <a:t>Résultat</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fr-FR" sz="1600" b="1" i="0" u="none" strike="noStrike">
                          <a:solidFill>
                            <a:srgbClr val="000000"/>
                          </a:solidFill>
                          <a:effectLst/>
                          <a:latin typeface="Calibri" panose="020F0502020204030204" pitchFamily="34" charset="0"/>
                          <a:cs typeface="Calibri" panose="020F0502020204030204" pitchFamily="34" charset="0"/>
                        </a:rPr>
                        <a:t> </a:t>
                      </a:r>
                    </a:p>
                  </a:txBody>
                  <a:tcPr marL="7067" marR="7067" marT="70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600" b="0" i="0" u="none" strike="noStrike" dirty="0">
                          <a:solidFill>
                            <a:srgbClr val="000000"/>
                          </a:solidFill>
                          <a:effectLst/>
                          <a:latin typeface="Calibri" panose="020F0502020204030204" pitchFamily="34" charset="0"/>
                          <a:cs typeface="Calibri" panose="020F0502020204030204" pitchFamily="34" charset="0"/>
                        </a:rPr>
                        <a:t>-1 784</a:t>
                      </a:r>
                    </a:p>
                  </a:txBody>
                  <a:tcPr marL="7067" marR="7067" marT="70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4488024"/>
                  </a:ext>
                </a:extLst>
              </a:tr>
            </a:tbl>
          </a:graphicData>
        </a:graphic>
      </p:graphicFrame>
    </p:spTree>
    <p:extLst>
      <p:ext uri="{BB962C8B-B14F-4D97-AF65-F5344CB8AC3E}">
        <p14:creationId xmlns:p14="http://schemas.microsoft.com/office/powerpoint/2010/main" val="1129161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6" name="Titre 1">
            <a:extLst>
              <a:ext uri="{FF2B5EF4-FFF2-40B4-BE49-F238E27FC236}">
                <a16:creationId xmlns:a16="http://schemas.microsoft.com/office/drawing/2014/main" id="{1D3651A3-FA4A-156D-8E62-0E15E011DC57}"/>
              </a:ext>
            </a:extLst>
          </p:cNvPr>
          <p:cNvSpPr>
            <a:spLocks noGrp="1"/>
          </p:cNvSpPr>
          <p:nvPr>
            <p:ph type="title"/>
          </p:nvPr>
        </p:nvSpPr>
        <p:spPr>
          <a:xfrm>
            <a:off x="731799" y="408553"/>
            <a:ext cx="10570457" cy="617538"/>
          </a:xfrm>
        </p:spPr>
        <p:txBody>
          <a:bodyPr>
            <a:normAutofit/>
          </a:bodyPr>
          <a:lstStyle/>
          <a:p>
            <a:r>
              <a:rPr lang="fr-FR" sz="2000" dirty="0">
                <a:solidFill>
                  <a:srgbClr val="C00000"/>
                </a:solidFill>
                <a:latin typeface="Calibri" panose="020F0502020204030204" pitchFamily="34" charset="0"/>
              </a:rPr>
              <a:t>II. 3. Garantir l’équilibre budgétaire et financier</a:t>
            </a:r>
          </a:p>
        </p:txBody>
      </p:sp>
      <p:sp>
        <p:nvSpPr>
          <p:cNvPr id="2" name="ZoneTexte 1">
            <a:extLst>
              <a:ext uri="{FF2B5EF4-FFF2-40B4-BE49-F238E27FC236}">
                <a16:creationId xmlns:a16="http://schemas.microsoft.com/office/drawing/2014/main" id="{A8CCCEA8-893D-4630-AD87-6FB758781DBE}"/>
              </a:ext>
            </a:extLst>
          </p:cNvPr>
          <p:cNvSpPr txBox="1"/>
          <p:nvPr/>
        </p:nvSpPr>
        <p:spPr>
          <a:xfrm>
            <a:off x="594179" y="1094135"/>
            <a:ext cx="11189326" cy="4755148"/>
          </a:xfrm>
          <a:prstGeom prst="rect">
            <a:avLst/>
          </a:prstGeom>
          <a:noFill/>
        </p:spPr>
        <p:txBody>
          <a:bodyPr wrap="square" rtlCol="0">
            <a:spAutoFit/>
          </a:bodyPr>
          <a:lstStyle/>
          <a:p>
            <a:pPr algn="just"/>
            <a:r>
              <a:rPr lang="fr-FR" sz="1600" dirty="0">
                <a:latin typeface="Calibri" panose="020F0502020204030204" pitchFamily="34" charset="0"/>
                <a:cs typeface="Calibri" panose="020F0502020204030204" pitchFamily="34" charset="0"/>
              </a:rPr>
              <a:t>L’équilibre budgétaire et financier du budget 2026 devra respecter les nouveaux critères de soutenabilité budgétaire fixés par le décret n° 2024-1108 du 2 décembre 2024 relatif au budget et au régime financier des EPSCP :  </a:t>
            </a:r>
          </a:p>
          <a:p>
            <a:pPr marL="742950" lvl="1" indent="-285750" algn="just">
              <a:spcBef>
                <a:spcPts val="600"/>
              </a:spcBef>
              <a:buFont typeface="Wingdings" panose="05000000000000000000" pitchFamily="2" charset="2"/>
              <a:buChar char="§"/>
            </a:pPr>
            <a:r>
              <a:rPr lang="fr-FR" sz="1600" dirty="0">
                <a:latin typeface="Calibri" panose="020F0502020204030204" pitchFamily="34" charset="0"/>
                <a:cs typeface="Calibri" panose="020F0502020204030204" pitchFamily="34" charset="0"/>
              </a:rPr>
              <a:t>Le </a:t>
            </a:r>
            <a:r>
              <a:rPr lang="fr-FR" sz="1600" b="1" dirty="0">
                <a:latin typeface="Calibri" panose="020F0502020204030204" pitchFamily="34" charset="0"/>
                <a:cs typeface="Calibri" panose="020F0502020204030204" pitchFamily="34" charset="0"/>
              </a:rPr>
              <a:t>niveau final de trésorerie </a:t>
            </a:r>
            <a:r>
              <a:rPr lang="fr-FR" sz="1600" dirty="0">
                <a:latin typeface="Calibri" panose="020F0502020204030204" pitchFamily="34" charset="0"/>
                <a:cs typeface="Calibri" panose="020F0502020204030204" pitchFamily="34" charset="0"/>
              </a:rPr>
              <a:t>doit être supérieur à 30 jours de fonctionnement en crédits de paiement hors investissement ;</a:t>
            </a:r>
          </a:p>
          <a:p>
            <a:pPr marL="742950" lvl="1" indent="-285750" algn="just">
              <a:spcBef>
                <a:spcPts val="600"/>
              </a:spcBef>
              <a:buFont typeface="Wingdings" panose="05000000000000000000" pitchFamily="2" charset="2"/>
              <a:buChar char="§"/>
            </a:pPr>
            <a:r>
              <a:rPr lang="fr-FR" sz="1600" dirty="0">
                <a:latin typeface="Calibri" panose="020F0502020204030204" pitchFamily="34" charset="0"/>
                <a:cs typeface="Calibri" panose="020F0502020204030204" pitchFamily="34" charset="0"/>
              </a:rPr>
              <a:t>Le </a:t>
            </a:r>
            <a:r>
              <a:rPr lang="fr-FR" sz="1600" b="1" dirty="0">
                <a:latin typeface="Calibri" panose="020F0502020204030204" pitchFamily="34" charset="0"/>
                <a:cs typeface="Calibri" panose="020F0502020204030204" pitchFamily="34" charset="0"/>
              </a:rPr>
              <a:t>niveau final de fonds de roulement </a:t>
            </a:r>
            <a:r>
              <a:rPr lang="fr-FR" sz="1600" dirty="0">
                <a:latin typeface="Calibri" panose="020F0502020204030204" pitchFamily="34" charset="0"/>
                <a:cs typeface="Calibri" panose="020F0502020204030204" pitchFamily="34" charset="0"/>
              </a:rPr>
              <a:t>doit être supérieur à 15 jours de crédits de paiement hors investissement ;</a:t>
            </a:r>
          </a:p>
          <a:p>
            <a:pPr marL="742950" lvl="1" indent="-285750" algn="just">
              <a:spcBef>
                <a:spcPts val="600"/>
              </a:spcBef>
              <a:buFont typeface="Wingdings" panose="05000000000000000000" pitchFamily="2" charset="2"/>
              <a:buChar char="§"/>
            </a:pPr>
            <a:r>
              <a:rPr lang="fr-FR" sz="1600" dirty="0">
                <a:latin typeface="Calibri" panose="020F0502020204030204" pitchFamily="34" charset="0"/>
                <a:cs typeface="Calibri" panose="020F0502020204030204" pitchFamily="34" charset="0"/>
              </a:rPr>
              <a:t>Les </a:t>
            </a:r>
            <a:r>
              <a:rPr lang="fr-FR" sz="1600" b="1" dirty="0">
                <a:latin typeface="Calibri" panose="020F0502020204030204" pitchFamily="34" charset="0"/>
                <a:cs typeface="Calibri" panose="020F0502020204030204" pitchFamily="34" charset="0"/>
              </a:rPr>
              <a:t>charges de personnel </a:t>
            </a:r>
            <a:r>
              <a:rPr lang="fr-FR" sz="1600" dirty="0">
                <a:latin typeface="Calibri" panose="020F0502020204030204" pitchFamily="34" charset="0"/>
                <a:cs typeface="Calibri" panose="020F0502020204030204" pitchFamily="34" charset="0"/>
              </a:rPr>
              <a:t>doivent être inférieures à 83% des produits encaissables (ratio « </a:t>
            </a:r>
            <a:r>
              <a:rPr lang="fr-FR" sz="1600" dirty="0" err="1">
                <a:latin typeface="Calibri" panose="020F0502020204030204" pitchFamily="34" charset="0"/>
                <a:cs typeface="Calibri" panose="020F0502020204030204" pitchFamily="34" charset="0"/>
              </a:rPr>
              <a:t>Dizambourg</a:t>
            </a:r>
            <a:r>
              <a:rPr lang="fr-FR" sz="1600" dirty="0">
                <a:latin typeface="Calibri" panose="020F0502020204030204" pitchFamily="34" charset="0"/>
                <a:cs typeface="Calibri" panose="020F0502020204030204" pitchFamily="34" charset="0"/>
              </a:rPr>
              <a:t> »).</a:t>
            </a:r>
          </a:p>
          <a:p>
            <a:pPr marL="285750" indent="-285750" algn="just">
              <a:buFont typeface="Wingdings" panose="05000000000000000000" pitchFamily="2" charset="2"/>
              <a:buChar char="§"/>
            </a:pPr>
            <a:endParaRPr lang="fr-FR" sz="1600" dirty="0">
              <a:latin typeface="Calibri" panose="020F0502020204030204" pitchFamily="34" charset="0"/>
              <a:cs typeface="Calibri" panose="020F0502020204030204" pitchFamily="34" charset="0"/>
            </a:endParaRPr>
          </a:p>
          <a:p>
            <a:pPr algn="just"/>
            <a:r>
              <a:rPr lang="fr-FR" sz="1600" dirty="0">
                <a:latin typeface="Calibri" panose="020F0502020204030204" pitchFamily="34" charset="0"/>
                <a:cs typeface="Calibri" panose="020F0502020204030204" pitchFamily="34" charset="0"/>
              </a:rPr>
              <a:t>L’obligation d’un résultat comptable bénéficiaire est supprimée. Le prélèvement sur le fonds de roulement est laissé à l’appréciation de l’établissement si les trois critères de soutenabilité sont respectés. </a:t>
            </a:r>
          </a:p>
          <a:p>
            <a:pPr algn="just"/>
            <a:r>
              <a:rPr lang="fr-FR" sz="1600" dirty="0">
                <a:latin typeface="Calibri" panose="020F0502020204030204" pitchFamily="34" charset="0"/>
                <a:cs typeface="Calibri" panose="020F0502020204030204" pitchFamily="34" charset="0"/>
                <a:sym typeface="Wingdings" panose="05000000000000000000" pitchFamily="2" charset="2"/>
              </a:rPr>
              <a:t> Renforcement de l’autonomie des établissements. </a:t>
            </a:r>
            <a:endParaRPr lang="fr-FR" sz="1600" dirty="0">
              <a:latin typeface="Calibri" panose="020F0502020204030204" pitchFamily="34" charset="0"/>
              <a:cs typeface="Calibri" panose="020F0502020204030204" pitchFamily="34" charset="0"/>
            </a:endParaRPr>
          </a:p>
          <a:p>
            <a:endParaRPr lang="fr-FR" sz="1600" dirty="0">
              <a:latin typeface="Calibri" panose="020F0502020204030204" pitchFamily="34" charset="0"/>
              <a:cs typeface="Calibri" panose="020F0502020204030204" pitchFamily="34" charset="0"/>
            </a:endParaRPr>
          </a:p>
          <a:p>
            <a:r>
              <a:rPr lang="fr-FR" sz="1600" dirty="0">
                <a:latin typeface="Calibri" panose="020F0502020204030204" pitchFamily="34" charset="0"/>
                <a:cs typeface="Calibri" panose="020F0502020204030204" pitchFamily="34" charset="0"/>
              </a:rPr>
              <a:t> Le </a:t>
            </a:r>
            <a:r>
              <a:rPr lang="fr-FR" sz="1600" b="1" dirty="0">
                <a:latin typeface="Calibri" panose="020F0502020204030204" pitchFamily="34" charset="0"/>
                <a:cs typeface="Calibri" panose="020F0502020204030204" pitchFamily="34" charset="0"/>
              </a:rPr>
              <a:t>non respect de ces critères de soutenabilité entraine la mise en place d’une procédure de plan de retour à l’équilibre financier   (</a:t>
            </a:r>
            <a:r>
              <a:rPr lang="fr-FR" sz="1600" dirty="0">
                <a:latin typeface="Calibri" panose="020F0502020204030204" pitchFamily="34" charset="0"/>
                <a:cs typeface="Calibri" panose="020F0502020204030204" pitchFamily="34" charset="0"/>
              </a:rPr>
              <a:t>PREF) : </a:t>
            </a:r>
          </a:p>
          <a:p>
            <a:pPr marL="285750" indent="-285750">
              <a:buFontTx/>
              <a:buChar char="-"/>
            </a:pPr>
            <a:r>
              <a:rPr lang="fr-FR" sz="1600" dirty="0">
                <a:latin typeface="Calibri" panose="020F0502020204030204" pitchFamily="34" charset="0"/>
                <a:cs typeface="Calibri" panose="020F0502020204030204" pitchFamily="34" charset="0"/>
              </a:rPr>
              <a:t>Si </a:t>
            </a:r>
            <a:r>
              <a:rPr lang="fr-FR" sz="1600" u="sng" dirty="0">
                <a:latin typeface="Calibri" panose="020F0502020204030204" pitchFamily="34" charset="0"/>
                <a:cs typeface="Calibri" panose="020F0502020204030204" pitchFamily="34" charset="0"/>
              </a:rPr>
              <a:t>un critère n’est pas respecté au compte financier </a:t>
            </a:r>
            <a:r>
              <a:rPr lang="fr-FR" sz="1600" dirty="0">
                <a:latin typeface="Calibri" panose="020F0502020204030204" pitchFamily="34" charset="0"/>
                <a:cs typeface="Calibri" panose="020F0502020204030204" pitchFamily="34" charset="0"/>
              </a:rPr>
              <a:t>(CF): l’établissement doit prendre une délibération fixant les conditions de retour à l’équilibre financier et un BR qui le traduit dans un délai de 3 mois maximum après le CF; </a:t>
            </a:r>
          </a:p>
          <a:p>
            <a:pPr marL="285750" indent="-285750">
              <a:buFontTx/>
              <a:buChar char="-"/>
            </a:pPr>
            <a:r>
              <a:rPr lang="fr-FR" sz="1600" dirty="0">
                <a:latin typeface="Calibri" panose="020F0502020204030204" pitchFamily="34" charset="0"/>
                <a:cs typeface="Calibri" panose="020F0502020204030204" pitchFamily="34" charset="0"/>
              </a:rPr>
              <a:t>Si </a:t>
            </a:r>
            <a:r>
              <a:rPr lang="fr-FR" sz="1600" u="sng" dirty="0">
                <a:latin typeface="Calibri" panose="020F0502020204030204" pitchFamily="34" charset="0"/>
                <a:cs typeface="Calibri" panose="020F0502020204030204" pitchFamily="34" charset="0"/>
              </a:rPr>
              <a:t>un critère n’est pas respecté au budget initial </a:t>
            </a:r>
            <a:r>
              <a:rPr lang="fr-FR" sz="1600" dirty="0">
                <a:latin typeface="Calibri" panose="020F0502020204030204" pitchFamily="34" charset="0"/>
                <a:cs typeface="Calibri" panose="020F0502020204030204" pitchFamily="34" charset="0"/>
              </a:rPr>
              <a:t>: soit délai de 4 mois pour prendre délibération fixant le PREF et voter un BR, soit budget soumis à l’approbation de la tutelle. </a:t>
            </a:r>
          </a:p>
          <a:p>
            <a:endParaRPr lang="fr-FR" sz="1600" dirty="0">
              <a:latin typeface="Calibri" panose="020F0502020204030204" pitchFamily="34" charset="0"/>
              <a:cs typeface="Calibri" panose="020F0502020204030204" pitchFamily="34" charset="0"/>
            </a:endParaRPr>
          </a:p>
          <a:p>
            <a:r>
              <a:rPr lang="fr-FR" sz="1600" b="1" dirty="0">
                <a:latin typeface="Calibri" panose="020F0502020204030204" pitchFamily="34" charset="0"/>
                <a:cs typeface="Calibri" panose="020F0502020204030204" pitchFamily="34" charset="0"/>
              </a:rPr>
              <a:t>Situation du Cnam : Trois critères de soutenabilité respectés au compte financier 2024 et au budget initial 2025. </a:t>
            </a:r>
          </a:p>
        </p:txBody>
      </p:sp>
    </p:spTree>
    <p:extLst>
      <p:ext uri="{BB962C8B-B14F-4D97-AF65-F5344CB8AC3E}">
        <p14:creationId xmlns:p14="http://schemas.microsoft.com/office/powerpoint/2010/main" val="101717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6" name="Sous-titre 2">
            <a:extLst>
              <a:ext uri="{FF2B5EF4-FFF2-40B4-BE49-F238E27FC236}">
                <a16:creationId xmlns:a16="http://schemas.microsoft.com/office/drawing/2014/main" id="{25E5EF21-D550-4ADF-A53A-D1F2F9623DC2}"/>
              </a:ext>
            </a:extLst>
          </p:cNvPr>
          <p:cNvSpPr txBox="1">
            <a:spLocks/>
          </p:cNvSpPr>
          <p:nvPr/>
        </p:nvSpPr>
        <p:spPr>
          <a:xfrm>
            <a:off x="1781959" y="1958109"/>
            <a:ext cx="8932223" cy="337127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3200" b="0" i="0" kern="1200">
                <a:solidFill>
                  <a:schemeClr val="tx2"/>
                </a:solidFill>
                <a:latin typeface="Raleway Medium" pitchFamily="2" charset="77"/>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800" b="0" i="0" kern="1200">
                <a:solidFill>
                  <a:schemeClr val="tx2"/>
                </a:solidFill>
                <a:latin typeface="Raleway" pitchFamily="2" charset="77"/>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400" b="0" i="0" kern="1200">
                <a:solidFill>
                  <a:schemeClr val="tx2"/>
                </a:solidFill>
                <a:latin typeface="Crimson Pro" pitchFamily="2" charset="77"/>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2000" b="0" i="0" kern="1200">
                <a:solidFill>
                  <a:schemeClr val="tx2"/>
                </a:solidFill>
                <a:latin typeface="Raleway Light" pitchFamily="2" charset="77"/>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2000" b="0" i="1" kern="1200">
                <a:solidFill>
                  <a:schemeClr val="tx2"/>
                </a:solidFill>
                <a:latin typeface="Crimson Pro ExtraLight" pitchFamily="2" charset="77"/>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9pPr>
          </a:lstStyle>
          <a:p>
            <a:pPr marL="514350" indent="-514350" algn="just">
              <a:buFont typeface="+mj-lt"/>
              <a:buAutoNum type="romanUcPeriod"/>
            </a:pPr>
            <a:r>
              <a:rPr lang="fr-FR" sz="2400" b="1" dirty="0">
                <a:solidFill>
                  <a:schemeClr val="tx1"/>
                </a:solidFill>
                <a:latin typeface="Calibri" panose="020F0502020204030204" pitchFamily="34" charset="0"/>
              </a:rPr>
              <a:t>Le contexte</a:t>
            </a:r>
          </a:p>
          <a:p>
            <a:pPr marL="514350" indent="-514350" algn="just">
              <a:buFont typeface="+mj-lt"/>
              <a:buAutoNum type="romanUcPeriod"/>
            </a:pPr>
            <a:endParaRPr lang="fr-FR" sz="2400" b="1" dirty="0">
              <a:solidFill>
                <a:schemeClr val="tx1"/>
              </a:solidFill>
              <a:latin typeface="Calibri" panose="020F0502020204030204" pitchFamily="34" charset="0"/>
            </a:endParaRPr>
          </a:p>
          <a:p>
            <a:pPr marL="514350" indent="-514350" algn="just">
              <a:buFont typeface="+mj-lt"/>
              <a:buAutoNum type="romanUcPeriod"/>
            </a:pPr>
            <a:r>
              <a:rPr lang="fr-FR" sz="2400" b="1" dirty="0">
                <a:solidFill>
                  <a:schemeClr val="tx1"/>
                </a:solidFill>
                <a:latin typeface="Calibri" panose="020F0502020204030204" pitchFamily="34" charset="0"/>
              </a:rPr>
              <a:t>Les orientations budgétaires proposées pour 2026</a:t>
            </a:r>
          </a:p>
          <a:p>
            <a:pPr marL="514350" indent="-514350" algn="just">
              <a:buFont typeface="+mj-lt"/>
              <a:buAutoNum type="romanUcPeriod"/>
            </a:pPr>
            <a:endParaRPr lang="fr-FR" sz="2400" b="1" dirty="0">
              <a:solidFill>
                <a:schemeClr val="tx1"/>
              </a:solidFill>
              <a:latin typeface="Calibri" panose="020F0502020204030204" pitchFamily="34" charset="0"/>
            </a:endParaRPr>
          </a:p>
          <a:p>
            <a:pPr marL="514350" indent="-514350" algn="just">
              <a:buFont typeface="+mj-lt"/>
              <a:buAutoNum type="romanUcPeriod"/>
            </a:pPr>
            <a:r>
              <a:rPr lang="fr-FR" sz="2400" b="1" dirty="0">
                <a:solidFill>
                  <a:schemeClr val="tx1"/>
                </a:solidFill>
                <a:latin typeface="Calibri" panose="020F0502020204030204" pitchFamily="34" charset="0"/>
              </a:rPr>
              <a:t>La procédure d’élaboration budgétaire et son calendrier </a:t>
            </a:r>
          </a:p>
          <a:p>
            <a:pPr marL="514350" indent="-514350" algn="just">
              <a:buFont typeface="+mj-lt"/>
              <a:buAutoNum type="romanUcPeriod"/>
            </a:pPr>
            <a:endParaRPr lang="fr-FR" sz="2400" b="1" dirty="0">
              <a:solidFill>
                <a:schemeClr val="tx1"/>
              </a:solidFill>
              <a:latin typeface="Calibri" panose="020F0502020204030204" pitchFamily="34" charset="0"/>
            </a:endParaRPr>
          </a:p>
          <a:p>
            <a:pPr lvl="1" algn="just"/>
            <a:r>
              <a:rPr lang="fr-FR" sz="2400" b="1" dirty="0">
                <a:solidFill>
                  <a:schemeClr val="tx1"/>
                </a:solidFill>
                <a:latin typeface="Calibri" panose="020F0502020204030204" pitchFamily="34" charset="0"/>
              </a:rPr>
              <a:t>Annexes</a:t>
            </a:r>
            <a:r>
              <a:rPr lang="fr-FR" sz="2000" b="1" dirty="0">
                <a:solidFill>
                  <a:schemeClr val="tx1"/>
                </a:solidFill>
                <a:latin typeface="Calibri" panose="020F0502020204030204" pitchFamily="34" charset="0"/>
              </a:rPr>
              <a:t>   </a:t>
            </a:r>
          </a:p>
          <a:p>
            <a:pPr algn="just"/>
            <a:endParaRPr lang="fr-FR" sz="18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7599363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78969" y="769443"/>
            <a:ext cx="10570457" cy="617538"/>
          </a:xfrm>
        </p:spPr>
        <p:txBody>
          <a:bodyPr>
            <a:normAutofit/>
          </a:bodyPr>
          <a:lstStyle/>
          <a:p>
            <a:r>
              <a:rPr lang="fr-FR" altLang="fr-FR" sz="2000" b="1" dirty="0">
                <a:solidFill>
                  <a:srgbClr val="C00000"/>
                </a:solidFill>
                <a:latin typeface="Calibri" panose="020F0502020204030204" pitchFamily="34" charset="0"/>
              </a:rPr>
              <a:t>III. La procédure d’élaboration du budget initial 2026</a:t>
            </a:r>
            <a:endParaRPr lang="fr-FR" sz="2000" dirty="0"/>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501130" y="1535845"/>
            <a:ext cx="10526136" cy="4592686"/>
          </a:xfrm>
        </p:spPr>
        <p:txBody>
          <a:bodyPr>
            <a:normAutofit fontScale="92500" lnSpcReduction="10000"/>
          </a:bodyPr>
          <a:lstStyle/>
          <a:p>
            <a:pPr algn="just">
              <a:defRPr/>
            </a:pPr>
            <a:r>
              <a:rPr lang="fr-FR" sz="1800" b="1" dirty="0">
                <a:solidFill>
                  <a:schemeClr val="tx1"/>
                </a:solidFill>
                <a:latin typeface="Calibri" panose="020F0502020204030204" pitchFamily="34" charset="0"/>
                <a:ea typeface="Verdana" panose="020B0604030504040204" pitchFamily="34" charset="0"/>
                <a:cs typeface="Verdana" panose="020B0604030504040204" pitchFamily="34" charset="0"/>
              </a:rPr>
              <a:t>14</a:t>
            </a:r>
            <a:r>
              <a:rPr lang="fr-FR" sz="1800" b="1" dirty="0">
                <a:latin typeface="Calibri" panose="020F0502020204030204" pitchFamily="34" charset="0"/>
                <a:ea typeface="Verdana" panose="020B0604030504040204" pitchFamily="34" charset="0"/>
                <a:cs typeface="Verdana" panose="020B0604030504040204" pitchFamily="34" charset="0"/>
              </a:rPr>
              <a:t> mai </a:t>
            </a:r>
            <a:r>
              <a:rPr lang="fr-FR" sz="1800" dirty="0">
                <a:latin typeface="Calibri" panose="020F0502020204030204" pitchFamily="34" charset="0"/>
                <a:ea typeface="Verdana" panose="020B0604030504040204" pitchFamily="34" charset="0"/>
                <a:cs typeface="Verdana" panose="020B0604030504040204" pitchFamily="34" charset="0"/>
              </a:rPr>
              <a:t>:  Débat d’Orientation Budgétaire;</a:t>
            </a:r>
          </a:p>
          <a:p>
            <a:pPr marL="0" indent="0" algn="just">
              <a:buFontTx/>
              <a:buNone/>
              <a:defRPr/>
            </a:pPr>
            <a:endParaRPr lang="fr-FR" sz="1800" dirty="0">
              <a:latin typeface="Calibri" panose="020F0502020204030204" pitchFamily="34" charset="0"/>
              <a:ea typeface="Verdana" panose="020B0604030504040204" pitchFamily="34" charset="0"/>
              <a:cs typeface="Verdana" panose="020B0604030504040204" pitchFamily="34" charset="0"/>
            </a:endParaRPr>
          </a:p>
          <a:p>
            <a:pPr>
              <a:defRPr/>
            </a:pPr>
            <a:r>
              <a:rPr lang="fr-FR" sz="1800" b="1" dirty="0">
                <a:latin typeface="Calibri" panose="020F0502020204030204" pitchFamily="34" charset="0"/>
                <a:ea typeface="Verdana" panose="020B0604030504040204" pitchFamily="34" charset="0"/>
                <a:cs typeface="Verdana" panose="020B0604030504040204" pitchFamily="34" charset="0"/>
              </a:rPr>
              <a:t>Mai - juin </a:t>
            </a:r>
            <a:r>
              <a:rPr lang="fr-FR" sz="1800" dirty="0">
                <a:latin typeface="Calibri" panose="020F0502020204030204" pitchFamily="34" charset="0"/>
                <a:ea typeface="Verdana" panose="020B0604030504040204" pitchFamily="34" charset="0"/>
                <a:cs typeface="Verdana" panose="020B0604030504040204" pitchFamily="34" charset="0"/>
              </a:rPr>
              <a:t>: Lettre de cadrage qui décline les orientations arrêtées par le conseil d’administration et précise le cadrage budgétaire et les priorités ;</a:t>
            </a:r>
          </a:p>
          <a:p>
            <a:pPr marL="0" indent="0">
              <a:buFontTx/>
              <a:buNone/>
              <a:defRPr/>
            </a:pPr>
            <a:endParaRPr lang="fr-FR" sz="1800" dirty="0">
              <a:latin typeface="Calibri" panose="020F0502020204030204" pitchFamily="34" charset="0"/>
              <a:ea typeface="Verdana" panose="020B0604030504040204" pitchFamily="34" charset="0"/>
              <a:cs typeface="Verdana" panose="020B0604030504040204" pitchFamily="34" charset="0"/>
            </a:endParaRPr>
          </a:p>
          <a:p>
            <a:pPr>
              <a:defRPr/>
            </a:pPr>
            <a:r>
              <a:rPr lang="fr-FR" sz="1800" b="1" dirty="0">
                <a:latin typeface="Calibri" panose="020F0502020204030204" pitchFamily="34" charset="0"/>
                <a:ea typeface="Verdana" panose="020B0604030504040204" pitchFamily="34" charset="0"/>
                <a:cs typeface="Verdana" panose="020B0604030504040204" pitchFamily="34" charset="0"/>
              </a:rPr>
              <a:t>Juillet  – novembre </a:t>
            </a:r>
            <a:r>
              <a:rPr lang="fr-FR" sz="1800" dirty="0">
                <a:latin typeface="Calibri" panose="020F0502020204030204" pitchFamily="34" charset="0"/>
                <a:ea typeface="Verdana" panose="020B0604030504040204" pitchFamily="34" charset="0"/>
                <a:cs typeface="Verdana" panose="020B0604030504040204" pitchFamily="34" charset="0"/>
              </a:rPr>
              <a:t>: dialogue de gestion </a:t>
            </a:r>
          </a:p>
          <a:p>
            <a:pPr lvl="1">
              <a:defRPr/>
            </a:pPr>
            <a:r>
              <a:rPr lang="fr-FR" sz="1800" dirty="0">
                <a:latin typeface="Calibri" panose="020F0502020204030204" pitchFamily="34" charset="0"/>
                <a:ea typeface="Verdana" panose="020B0604030504040204" pitchFamily="34" charset="0"/>
                <a:cs typeface="Verdana" panose="020B0604030504040204" pitchFamily="34" charset="0"/>
              </a:rPr>
              <a:t>entre les CRB et les SO qui leur sont rattachés  </a:t>
            </a:r>
          </a:p>
          <a:p>
            <a:pPr marL="57150" indent="0">
              <a:buFontTx/>
              <a:buNone/>
              <a:defRPr/>
            </a:pPr>
            <a:r>
              <a:rPr lang="fr-FR" sz="1800" dirty="0">
                <a:latin typeface="Calibri" panose="020F0502020204030204" pitchFamily="34" charset="0"/>
                <a:ea typeface="Verdana" panose="020B0604030504040204" pitchFamily="34" charset="0"/>
                <a:cs typeface="Verdana" panose="020B0604030504040204" pitchFamily="34" charset="0"/>
              </a:rPr>
              <a:t>Le CRB anime le  dialogue de gestion itératif, agrège les données budgétaires des SO, arbitre et consolide les prévisions budgétaires dans le respect des objectifs fixés.</a:t>
            </a:r>
          </a:p>
          <a:p>
            <a:pPr lvl="1">
              <a:defRPr/>
            </a:pPr>
            <a:r>
              <a:rPr lang="fr-FR" sz="1800" dirty="0">
                <a:latin typeface="Calibri" panose="020F0502020204030204" pitchFamily="34" charset="0"/>
                <a:ea typeface="Verdana" panose="020B0604030504040204" pitchFamily="34" charset="0"/>
                <a:cs typeface="Verdana" panose="020B0604030504040204" pitchFamily="34" charset="0"/>
              </a:rPr>
              <a:t>Entre les CRB et l’ordonnateur principal </a:t>
            </a:r>
          </a:p>
          <a:p>
            <a:pPr marL="57150" indent="0">
              <a:buFontTx/>
              <a:buNone/>
              <a:defRPr/>
            </a:pPr>
            <a:r>
              <a:rPr lang="fr-FR" sz="1800" dirty="0">
                <a:latin typeface="Calibri" panose="020F0502020204030204" pitchFamily="34" charset="0"/>
                <a:ea typeface="Verdana" panose="020B0604030504040204" pitchFamily="34" charset="0"/>
                <a:cs typeface="Verdana" panose="020B0604030504040204" pitchFamily="34" charset="0"/>
              </a:rPr>
              <a:t>Le dialogue de gestion est basé  sur des </a:t>
            </a:r>
            <a:r>
              <a:rPr lang="fr-FR" sz="1800" b="1" dirty="0">
                <a:latin typeface="Calibri" panose="020F0502020204030204" pitchFamily="34" charset="0"/>
                <a:ea typeface="Verdana" panose="020B0604030504040204" pitchFamily="34" charset="0"/>
                <a:cs typeface="Verdana" panose="020B0604030504040204" pitchFamily="34" charset="0"/>
              </a:rPr>
              <a:t>contrats d’objectifs et de moyens</a:t>
            </a:r>
            <a:r>
              <a:rPr lang="fr-FR" sz="1800" dirty="0">
                <a:latin typeface="Calibri" panose="020F0502020204030204" pitchFamily="34" charset="0"/>
                <a:ea typeface="Verdana" panose="020B0604030504040204" pitchFamily="34" charset="0"/>
                <a:cs typeface="Verdana" panose="020B0604030504040204" pitchFamily="34" charset="0"/>
              </a:rPr>
              <a:t>, déclinés en besoins récurrents et projets nouveaux </a:t>
            </a:r>
          </a:p>
          <a:p>
            <a:pPr marL="57150" indent="0">
              <a:buFontTx/>
              <a:buNone/>
              <a:defRPr/>
            </a:pPr>
            <a:endParaRPr lang="fr-FR" sz="1800" dirty="0">
              <a:latin typeface="Calibri" panose="020F0502020204030204" pitchFamily="34" charset="0"/>
              <a:ea typeface="Verdana" panose="020B0604030504040204" pitchFamily="34" charset="0"/>
              <a:cs typeface="Verdana" panose="020B0604030504040204" pitchFamily="34" charset="0"/>
            </a:endParaRPr>
          </a:p>
          <a:p>
            <a:pPr marL="288000">
              <a:spcBef>
                <a:spcPts val="0"/>
              </a:spcBef>
              <a:defRPr/>
            </a:pPr>
            <a:r>
              <a:rPr lang="fr-FR" sz="1800" b="1" dirty="0">
                <a:latin typeface="Calibri" panose="020F0502020204030204" pitchFamily="34" charset="0"/>
                <a:ea typeface="Verdana" panose="020B0604030504040204" pitchFamily="34" charset="0"/>
                <a:cs typeface="Verdana" panose="020B0604030504040204" pitchFamily="34" charset="0"/>
              </a:rPr>
              <a:t>Octobre - Novembre </a:t>
            </a:r>
            <a:r>
              <a:rPr lang="fr-FR" sz="1800" dirty="0">
                <a:latin typeface="Calibri" panose="020F0502020204030204" pitchFamily="34" charset="0"/>
                <a:ea typeface="Verdana" panose="020B0604030504040204" pitchFamily="34" charset="0"/>
                <a:cs typeface="Verdana" panose="020B0604030504040204" pitchFamily="34" charset="0"/>
              </a:rPr>
              <a:t>: arbitrages budgétaires ;</a:t>
            </a:r>
          </a:p>
          <a:p>
            <a:pPr marL="0" indent="0">
              <a:spcBef>
                <a:spcPts val="0"/>
              </a:spcBef>
              <a:buFontTx/>
              <a:buNone/>
              <a:defRPr/>
            </a:pPr>
            <a:endParaRPr lang="fr-FR" sz="1800" dirty="0">
              <a:latin typeface="Calibri" panose="020F0502020204030204" pitchFamily="34" charset="0"/>
              <a:ea typeface="Verdana" panose="020B0604030504040204" pitchFamily="34" charset="0"/>
              <a:cs typeface="Verdana" panose="020B0604030504040204" pitchFamily="34" charset="0"/>
            </a:endParaRPr>
          </a:p>
          <a:p>
            <a:pPr marL="288000">
              <a:spcBef>
                <a:spcPts val="0"/>
              </a:spcBef>
              <a:defRPr/>
            </a:pPr>
            <a:r>
              <a:rPr lang="fr-FR" sz="1800" b="1" dirty="0">
                <a:latin typeface="Calibri" panose="020F0502020204030204" pitchFamily="34" charset="0"/>
                <a:ea typeface="Verdana" panose="020B0604030504040204" pitchFamily="34" charset="0"/>
                <a:cs typeface="Verdana" panose="020B0604030504040204" pitchFamily="34" charset="0"/>
              </a:rPr>
              <a:t>Décembre </a:t>
            </a:r>
            <a:r>
              <a:rPr lang="fr-FR" sz="1800" dirty="0">
                <a:latin typeface="Calibri" panose="020F0502020204030204" pitchFamily="34" charset="0"/>
                <a:ea typeface="Verdana" panose="020B0604030504040204" pitchFamily="34" charset="0"/>
                <a:cs typeface="Verdana" panose="020B0604030504040204" pitchFamily="34" charset="0"/>
              </a:rPr>
              <a:t>: présentation du projet de budget au conseil d’administration.</a:t>
            </a:r>
            <a:endParaRPr lang="fr-FR" dirty="0"/>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Tree>
    <p:extLst>
      <p:ext uri="{BB962C8B-B14F-4D97-AF65-F5344CB8AC3E}">
        <p14:creationId xmlns:p14="http://schemas.microsoft.com/office/powerpoint/2010/main" val="2885352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687478" y="961876"/>
            <a:ext cx="10570457" cy="617538"/>
          </a:xfrm>
        </p:spPr>
        <p:txBody>
          <a:bodyPr>
            <a:normAutofit/>
          </a:bodyPr>
          <a:lstStyle/>
          <a:p>
            <a:pPr algn="ctr"/>
            <a:r>
              <a:rPr lang="fr-FR" altLang="fr-FR" sz="2000" dirty="0">
                <a:solidFill>
                  <a:srgbClr val="C00000"/>
                </a:solidFill>
                <a:latin typeface="Calibri" panose="020F0502020204030204" pitchFamily="34" charset="0"/>
              </a:rPr>
              <a:t>Annexes</a:t>
            </a:r>
            <a:r>
              <a:rPr lang="fr-FR" altLang="fr-FR" sz="2800" dirty="0">
                <a:solidFill>
                  <a:srgbClr val="C00000"/>
                </a:solidFill>
                <a:latin typeface="Calibri" panose="020F0502020204030204" pitchFamily="34" charset="0"/>
              </a:rPr>
              <a:t> </a:t>
            </a:r>
            <a:endParaRPr lang="fr-FR" sz="2800" dirty="0">
              <a:solidFill>
                <a:srgbClr val="C00000"/>
              </a:solidFill>
              <a:latin typeface="Calibri" panose="020F0502020204030204" pitchFamily="34" charset="0"/>
            </a:endParaRPr>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1479945" y="2097653"/>
            <a:ext cx="9978630" cy="3416455"/>
          </a:xfrm>
        </p:spPr>
        <p:txBody>
          <a:bodyPr>
            <a:normAutofit/>
          </a:bodyPr>
          <a:lstStyle/>
          <a:p>
            <a:pPr>
              <a:defRPr/>
            </a:pPr>
            <a:r>
              <a:rPr lang="fr-FR" altLang="fr-FR" sz="1600" dirty="0">
                <a:latin typeface="Calibri" panose="020F0502020204030204" pitchFamily="34" charset="0"/>
              </a:rPr>
              <a:t>Annexe 1 : Indicateurs financiers</a:t>
            </a:r>
          </a:p>
          <a:p>
            <a:pPr>
              <a:defRPr/>
            </a:pPr>
            <a:r>
              <a:rPr lang="fr-FR" altLang="fr-FR" sz="1600" dirty="0">
                <a:latin typeface="Calibri" panose="020F0502020204030204" pitchFamily="34" charset="0"/>
              </a:rPr>
              <a:t>Annexe 2 : Les programmes d’investissement pluriannuels en cours</a:t>
            </a:r>
          </a:p>
          <a:p>
            <a:pPr>
              <a:defRPr/>
            </a:pPr>
            <a:r>
              <a:rPr lang="fr-FR" altLang="fr-FR" sz="1600" dirty="0">
                <a:latin typeface="Calibri" panose="020F0502020204030204" pitchFamily="34" charset="0"/>
              </a:rPr>
              <a:t>Annexe 3 : Les comptes de résultat de 2021 à 2024 </a:t>
            </a:r>
          </a:p>
          <a:p>
            <a:pPr>
              <a:defRPr/>
            </a:pPr>
            <a:r>
              <a:rPr lang="fr-FR" altLang="fr-FR" sz="1600" dirty="0">
                <a:latin typeface="Calibri" panose="020F0502020204030204" pitchFamily="34" charset="0"/>
              </a:rPr>
              <a:t>Annexe 4 : l’évolution des dépenses de personnel 2021 à 2024 et prévisions 2025</a:t>
            </a:r>
          </a:p>
          <a:p>
            <a:pPr>
              <a:defRPr/>
            </a:pPr>
            <a:r>
              <a:rPr lang="fr-FR" altLang="fr-FR" sz="1600" dirty="0">
                <a:latin typeface="Calibri" panose="020F0502020204030204" pitchFamily="34" charset="0"/>
              </a:rPr>
              <a:t>Annexe 4 bis : L’évolution du taux d’exécution de l’enveloppe d’heures d’enseignement </a:t>
            </a:r>
          </a:p>
          <a:p>
            <a:pPr>
              <a:defRPr/>
            </a:pPr>
            <a:r>
              <a:rPr lang="fr-FR" altLang="fr-FR" sz="1600" dirty="0">
                <a:latin typeface="Calibri" panose="020F0502020204030204" pitchFamily="34" charset="0"/>
              </a:rPr>
              <a:t>Annexe 5 : L’évolution des charges de 2022 à 2024</a:t>
            </a:r>
          </a:p>
          <a:p>
            <a:pPr>
              <a:defRPr/>
            </a:pPr>
            <a:r>
              <a:rPr lang="fr-FR" altLang="fr-FR" sz="1600" dirty="0">
                <a:latin typeface="Calibri" panose="020F0502020204030204" pitchFamily="34" charset="0"/>
              </a:rPr>
              <a:t>Annexe 6 :  L’évolution du taux d’exécution budgétaire 2021 à 2024</a:t>
            </a:r>
          </a:p>
          <a:p>
            <a:pPr>
              <a:defRPr/>
            </a:pPr>
            <a:r>
              <a:rPr lang="fr-FR" altLang="fr-FR" sz="1600" dirty="0">
                <a:solidFill>
                  <a:schemeClr val="tx1"/>
                </a:solidFill>
                <a:latin typeface="Calibri" panose="020F0502020204030204" pitchFamily="34" charset="0"/>
              </a:rPr>
              <a:t>Annexe 7 : L’évolution des produits de 2021 à 2024</a:t>
            </a:r>
          </a:p>
          <a:p>
            <a:pPr>
              <a:defRPr/>
            </a:pPr>
            <a:r>
              <a:rPr lang="fr-FR" altLang="fr-FR" dirty="0">
                <a:solidFill>
                  <a:schemeClr val="tx1"/>
                </a:solidFill>
                <a:latin typeface="Calibri" panose="020F0502020204030204" pitchFamily="34" charset="0"/>
              </a:rPr>
              <a:t>Annexe 8 : Evolution des taux d’exécution des contrats pluriannuels et des opérations pluriannuelles d’investissement</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Tree>
    <p:extLst>
      <p:ext uri="{BB962C8B-B14F-4D97-AF65-F5344CB8AC3E}">
        <p14:creationId xmlns:p14="http://schemas.microsoft.com/office/powerpoint/2010/main" val="8838667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56809" y="673661"/>
            <a:ext cx="10570457" cy="617538"/>
          </a:xfrm>
        </p:spPr>
        <p:txBody>
          <a:bodyPr>
            <a:normAutofit/>
          </a:bodyPr>
          <a:lstStyle/>
          <a:p>
            <a:r>
              <a:rPr lang="fr-FR" altLang="fr-FR" sz="2000" b="1" dirty="0">
                <a:solidFill>
                  <a:srgbClr val="C1002A"/>
                </a:solidFill>
                <a:latin typeface="Calibri" panose="020F0502020204030204" pitchFamily="34" charset="0"/>
              </a:rPr>
              <a:t>Annexe 1 :  </a:t>
            </a:r>
            <a:r>
              <a:rPr lang="fr-FR" altLang="fr-FR" sz="2000" dirty="0">
                <a:solidFill>
                  <a:srgbClr val="C1002A"/>
                </a:solidFill>
                <a:latin typeface="Calibri" panose="020F0502020204030204" pitchFamily="34" charset="0"/>
              </a:rPr>
              <a:t>Indicateurs financiers : </a:t>
            </a:r>
            <a:r>
              <a:rPr lang="fr-FR" altLang="fr-FR" sz="2000" b="1" dirty="0">
                <a:solidFill>
                  <a:srgbClr val="C1002A"/>
                </a:solidFill>
                <a:latin typeface="Calibri" panose="020F0502020204030204" pitchFamily="34" charset="0"/>
              </a:rPr>
              <a:t>Niveau de Trésorerie compte financier 2024</a:t>
            </a:r>
            <a:endParaRPr lang="fr-FR" sz="2000" dirty="0">
              <a:solidFill>
                <a:srgbClr val="C1002A"/>
              </a:solidFill>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6" name="Image 5">
            <a:extLst>
              <a:ext uri="{FF2B5EF4-FFF2-40B4-BE49-F238E27FC236}">
                <a16:creationId xmlns:a16="http://schemas.microsoft.com/office/drawing/2014/main" id="{2DC8400D-83B6-4496-8B47-26F9C2BF9292}"/>
              </a:ext>
            </a:extLst>
          </p:cNvPr>
          <p:cNvPicPr>
            <a:picLocks noChangeAspect="1"/>
          </p:cNvPicPr>
          <p:nvPr/>
        </p:nvPicPr>
        <p:blipFill>
          <a:blip r:embed="rId3"/>
          <a:stretch>
            <a:fillRect/>
          </a:stretch>
        </p:blipFill>
        <p:spPr>
          <a:xfrm>
            <a:off x="1616798" y="1662112"/>
            <a:ext cx="7765327" cy="4175270"/>
          </a:xfrm>
          <a:prstGeom prst="rect">
            <a:avLst/>
          </a:prstGeom>
        </p:spPr>
      </p:pic>
    </p:spTree>
    <p:extLst>
      <p:ext uri="{BB962C8B-B14F-4D97-AF65-F5344CB8AC3E}">
        <p14:creationId xmlns:p14="http://schemas.microsoft.com/office/powerpoint/2010/main" val="1185804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56809" y="304339"/>
            <a:ext cx="10570457" cy="617538"/>
          </a:xfrm>
        </p:spPr>
        <p:txBody>
          <a:bodyPr>
            <a:normAutofit/>
          </a:bodyPr>
          <a:lstStyle/>
          <a:p>
            <a:r>
              <a:rPr lang="fr-FR" altLang="fr-FR" sz="2000" dirty="0">
                <a:solidFill>
                  <a:srgbClr val="C1002A"/>
                </a:solidFill>
                <a:latin typeface="Calibri" panose="020F0502020204030204" pitchFamily="34" charset="0"/>
              </a:rPr>
              <a:t>Annexe 1 : Indicateurs financiers : niveau du Fonds de roulement</a:t>
            </a:r>
            <a:endParaRPr lang="fr-FR" sz="2000" dirty="0">
              <a:solidFill>
                <a:srgbClr val="C1002A"/>
              </a:solidFill>
              <a:latin typeface="Calibri" panose="020F0502020204030204" pitchFamily="34" charset="0"/>
            </a:endParaRPr>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731799" y="1171852"/>
            <a:ext cx="10526136" cy="4415503"/>
          </a:xfrm>
        </p:spPr>
        <p:txBody>
          <a:bodyPr>
            <a:normAutofit/>
          </a:bodyPr>
          <a:lstStyle/>
          <a:p>
            <a:pPr algn="just">
              <a:spcBef>
                <a:spcPct val="0"/>
              </a:spcBef>
              <a:defRPr/>
            </a:pPr>
            <a:r>
              <a:rPr lang="fr-FR" dirty="0"/>
              <a:t>Le </a:t>
            </a:r>
            <a:r>
              <a:rPr lang="fr-FR" b="1" dirty="0"/>
              <a:t>fonds de roulement libre d’emploi au 31/12/2024 </a:t>
            </a:r>
            <a:r>
              <a:rPr lang="fr-FR" dirty="0"/>
              <a:t>après prise en compte des provisions, des restes à réaliser sur les programmes d’investissement votés au budget initial 2025, des crédits CVEC et des crédits SCSP attribués dans le cadre des dialogues stratégiques et de performance </a:t>
            </a:r>
            <a:r>
              <a:rPr lang="fr-FR" b="1" dirty="0"/>
              <a:t>: 22,33 M€</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3" name="Image 2">
            <a:extLst>
              <a:ext uri="{FF2B5EF4-FFF2-40B4-BE49-F238E27FC236}">
                <a16:creationId xmlns:a16="http://schemas.microsoft.com/office/drawing/2014/main" id="{2DF1135B-AFAB-4C3B-B5B1-3A744D704E16}"/>
              </a:ext>
            </a:extLst>
          </p:cNvPr>
          <p:cNvPicPr>
            <a:picLocks noChangeAspect="1"/>
          </p:cNvPicPr>
          <p:nvPr/>
        </p:nvPicPr>
        <p:blipFill>
          <a:blip r:embed="rId3"/>
          <a:stretch>
            <a:fillRect/>
          </a:stretch>
        </p:blipFill>
        <p:spPr>
          <a:xfrm>
            <a:off x="819568" y="2026837"/>
            <a:ext cx="10872323" cy="3659311"/>
          </a:xfrm>
          <a:prstGeom prst="rect">
            <a:avLst/>
          </a:prstGeom>
        </p:spPr>
      </p:pic>
    </p:spTree>
    <p:extLst>
      <p:ext uri="{BB962C8B-B14F-4D97-AF65-F5344CB8AC3E}">
        <p14:creationId xmlns:p14="http://schemas.microsoft.com/office/powerpoint/2010/main" val="2708267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56809" y="673661"/>
            <a:ext cx="10570457" cy="333103"/>
          </a:xfrm>
        </p:spPr>
        <p:txBody>
          <a:bodyPr>
            <a:normAutofit fontScale="90000"/>
          </a:bodyPr>
          <a:lstStyle/>
          <a:p>
            <a:r>
              <a:rPr lang="fr-FR" altLang="fr-FR" sz="2000" dirty="0">
                <a:solidFill>
                  <a:srgbClr val="C1002A"/>
                </a:solidFill>
                <a:latin typeface="Calibri" panose="020F0502020204030204" pitchFamily="34" charset="0"/>
              </a:rPr>
              <a:t>Annexe 2:  les programmes d’investissement, CVEC et projets SCSP en cours en 2025</a:t>
            </a:r>
            <a:endParaRPr lang="fr-FR" sz="2000" dirty="0">
              <a:solidFill>
                <a:srgbClr val="C1002A"/>
              </a:solidFill>
              <a:latin typeface="Calibri" panose="020F0502020204030204" pitchFamily="34" charset="0"/>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3" name="Image 2">
            <a:extLst>
              <a:ext uri="{FF2B5EF4-FFF2-40B4-BE49-F238E27FC236}">
                <a16:creationId xmlns:a16="http://schemas.microsoft.com/office/drawing/2014/main" id="{BB232DA6-3E4C-4393-BA7D-9842FD2215CC}"/>
              </a:ext>
            </a:extLst>
          </p:cNvPr>
          <p:cNvPicPr>
            <a:picLocks noChangeAspect="1"/>
          </p:cNvPicPr>
          <p:nvPr/>
        </p:nvPicPr>
        <p:blipFill>
          <a:blip r:embed="rId3"/>
          <a:stretch>
            <a:fillRect/>
          </a:stretch>
        </p:blipFill>
        <p:spPr>
          <a:xfrm>
            <a:off x="1496291" y="989974"/>
            <a:ext cx="8663709" cy="5480099"/>
          </a:xfrm>
          <a:prstGeom prst="rect">
            <a:avLst/>
          </a:prstGeom>
        </p:spPr>
      </p:pic>
    </p:spTree>
    <p:extLst>
      <p:ext uri="{BB962C8B-B14F-4D97-AF65-F5344CB8AC3E}">
        <p14:creationId xmlns:p14="http://schemas.microsoft.com/office/powerpoint/2010/main" val="1579978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56807" y="307882"/>
            <a:ext cx="10570457" cy="333103"/>
          </a:xfrm>
        </p:spPr>
        <p:txBody>
          <a:bodyPr>
            <a:normAutofit fontScale="90000"/>
          </a:bodyPr>
          <a:lstStyle/>
          <a:p>
            <a:r>
              <a:rPr lang="fr-FR" altLang="fr-FR" sz="2000" dirty="0">
                <a:solidFill>
                  <a:srgbClr val="C1002A"/>
                </a:solidFill>
                <a:latin typeface="Calibri" panose="020F0502020204030204" pitchFamily="34" charset="0"/>
              </a:rPr>
              <a:t>Annexe 2:  les programmes d’investissement, CVEC et projets SCSP en cours en 2025</a:t>
            </a:r>
            <a:endParaRPr lang="fr-FR" sz="2000" dirty="0">
              <a:solidFill>
                <a:srgbClr val="C1002A"/>
              </a:solidFill>
              <a:latin typeface="Calibri" panose="020F0502020204030204" pitchFamily="34" charset="0"/>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4" name="Image 3">
            <a:extLst>
              <a:ext uri="{FF2B5EF4-FFF2-40B4-BE49-F238E27FC236}">
                <a16:creationId xmlns:a16="http://schemas.microsoft.com/office/drawing/2014/main" id="{4F9D5A00-4E3C-4608-A42D-85AD8ECAC451}"/>
              </a:ext>
            </a:extLst>
          </p:cNvPr>
          <p:cNvPicPr>
            <a:picLocks noChangeAspect="1"/>
          </p:cNvPicPr>
          <p:nvPr/>
        </p:nvPicPr>
        <p:blipFill>
          <a:blip r:embed="rId3"/>
          <a:stretch>
            <a:fillRect/>
          </a:stretch>
        </p:blipFill>
        <p:spPr>
          <a:xfrm>
            <a:off x="1413164" y="717320"/>
            <a:ext cx="8857671" cy="5892800"/>
          </a:xfrm>
          <a:prstGeom prst="rect">
            <a:avLst/>
          </a:prstGeom>
        </p:spPr>
      </p:pic>
    </p:spTree>
    <p:extLst>
      <p:ext uri="{BB962C8B-B14F-4D97-AF65-F5344CB8AC3E}">
        <p14:creationId xmlns:p14="http://schemas.microsoft.com/office/powerpoint/2010/main" val="4270624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56809" y="304339"/>
            <a:ext cx="10570457" cy="617538"/>
          </a:xfrm>
        </p:spPr>
        <p:txBody>
          <a:bodyPr>
            <a:normAutofit/>
          </a:bodyPr>
          <a:lstStyle/>
          <a:p>
            <a:r>
              <a:rPr lang="fr-FR" altLang="fr-FR" sz="2200" dirty="0">
                <a:solidFill>
                  <a:srgbClr val="C00000"/>
                </a:solidFill>
                <a:latin typeface="Calibri" panose="020F0502020204030204" pitchFamily="34" charset="0"/>
              </a:rPr>
              <a:t>Annexe  3 : Les comptes de résultat de 2021 à 2024</a:t>
            </a:r>
            <a:endParaRPr lang="fr-FR" sz="2200" dirty="0">
              <a:solidFill>
                <a:srgbClr val="C00000"/>
              </a:solidFill>
              <a:latin typeface="Calibri" panose="020F0502020204030204" pitchFamily="34" charset="0"/>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3" name="Image 2">
            <a:extLst>
              <a:ext uri="{FF2B5EF4-FFF2-40B4-BE49-F238E27FC236}">
                <a16:creationId xmlns:a16="http://schemas.microsoft.com/office/drawing/2014/main" id="{2ADF2065-39E1-4F32-B90E-E7932BE54E3E}"/>
              </a:ext>
            </a:extLst>
          </p:cNvPr>
          <p:cNvPicPr>
            <a:picLocks noChangeAspect="1"/>
          </p:cNvPicPr>
          <p:nvPr/>
        </p:nvPicPr>
        <p:blipFill>
          <a:blip r:embed="rId3"/>
          <a:stretch>
            <a:fillRect/>
          </a:stretch>
        </p:blipFill>
        <p:spPr>
          <a:xfrm>
            <a:off x="1147716" y="1134338"/>
            <a:ext cx="9505950" cy="1517650"/>
          </a:xfrm>
          <a:prstGeom prst="rect">
            <a:avLst/>
          </a:prstGeom>
        </p:spPr>
      </p:pic>
      <p:pic>
        <p:nvPicPr>
          <p:cNvPr id="5" name="Image 4">
            <a:extLst>
              <a:ext uri="{FF2B5EF4-FFF2-40B4-BE49-F238E27FC236}">
                <a16:creationId xmlns:a16="http://schemas.microsoft.com/office/drawing/2014/main" id="{0FC1AE34-C9E9-4CB1-9FC2-A3737496DA04}"/>
              </a:ext>
            </a:extLst>
          </p:cNvPr>
          <p:cNvPicPr>
            <a:picLocks noChangeAspect="1"/>
          </p:cNvPicPr>
          <p:nvPr/>
        </p:nvPicPr>
        <p:blipFill>
          <a:blip r:embed="rId4"/>
          <a:stretch>
            <a:fillRect/>
          </a:stretch>
        </p:blipFill>
        <p:spPr>
          <a:xfrm>
            <a:off x="1571349" y="2864449"/>
            <a:ext cx="7371510" cy="3545416"/>
          </a:xfrm>
          <a:prstGeom prst="rect">
            <a:avLst/>
          </a:prstGeom>
        </p:spPr>
      </p:pic>
    </p:spTree>
    <p:extLst>
      <p:ext uri="{BB962C8B-B14F-4D97-AF65-F5344CB8AC3E}">
        <p14:creationId xmlns:p14="http://schemas.microsoft.com/office/powerpoint/2010/main" val="6688197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581096" y="717322"/>
            <a:ext cx="10570457" cy="617538"/>
          </a:xfrm>
        </p:spPr>
        <p:txBody>
          <a:bodyPr>
            <a:normAutofit/>
          </a:bodyPr>
          <a:lstStyle/>
          <a:p>
            <a:pPr>
              <a:defRPr/>
            </a:pPr>
            <a:r>
              <a:rPr lang="fr-FR" altLang="fr-FR" sz="2200" dirty="0">
                <a:solidFill>
                  <a:srgbClr val="C00000"/>
                </a:solidFill>
                <a:latin typeface="Calibri" panose="020F0502020204030204" pitchFamily="34" charset="0"/>
              </a:rPr>
              <a:t>Annexe 4 : l’évolution des dépenses de personnel 2022 à 2024 et prévisions 2025</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4" name="Image 3">
            <a:extLst>
              <a:ext uri="{FF2B5EF4-FFF2-40B4-BE49-F238E27FC236}">
                <a16:creationId xmlns:a16="http://schemas.microsoft.com/office/drawing/2014/main" id="{B53DF555-02A1-45F5-BE31-2C8A20DF9891}"/>
              </a:ext>
            </a:extLst>
          </p:cNvPr>
          <p:cNvPicPr>
            <a:picLocks noChangeAspect="1"/>
          </p:cNvPicPr>
          <p:nvPr/>
        </p:nvPicPr>
        <p:blipFill>
          <a:blip r:embed="rId3"/>
          <a:stretch>
            <a:fillRect/>
          </a:stretch>
        </p:blipFill>
        <p:spPr>
          <a:xfrm>
            <a:off x="1014412" y="1966912"/>
            <a:ext cx="10163175" cy="2924175"/>
          </a:xfrm>
          <a:prstGeom prst="rect">
            <a:avLst/>
          </a:prstGeom>
        </p:spPr>
      </p:pic>
    </p:spTree>
    <p:extLst>
      <p:ext uri="{BB962C8B-B14F-4D97-AF65-F5344CB8AC3E}">
        <p14:creationId xmlns:p14="http://schemas.microsoft.com/office/powerpoint/2010/main" val="1486631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648670" y="1107444"/>
            <a:ext cx="10570457" cy="617538"/>
          </a:xfrm>
        </p:spPr>
        <p:txBody>
          <a:bodyPr>
            <a:normAutofit/>
          </a:bodyPr>
          <a:lstStyle/>
          <a:p>
            <a:pPr>
              <a:defRPr/>
            </a:pPr>
            <a:r>
              <a:rPr lang="fr-FR" altLang="fr-FR" sz="2200" dirty="0">
                <a:solidFill>
                  <a:srgbClr val="C00000"/>
                </a:solidFill>
                <a:latin typeface="Calibri" panose="020F0502020204030204" pitchFamily="34" charset="0"/>
              </a:rPr>
              <a:t>Annexe 4bis  : L’évolution du taux d’exécution de l’enveloppe d’heures d’enseignement</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4" name="Image 3">
            <a:extLst>
              <a:ext uri="{FF2B5EF4-FFF2-40B4-BE49-F238E27FC236}">
                <a16:creationId xmlns:a16="http://schemas.microsoft.com/office/drawing/2014/main" id="{D942CDC4-34F5-43AC-B900-CEEA6EEB6D20}"/>
              </a:ext>
            </a:extLst>
          </p:cNvPr>
          <p:cNvPicPr>
            <a:picLocks noChangeAspect="1"/>
          </p:cNvPicPr>
          <p:nvPr/>
        </p:nvPicPr>
        <p:blipFill>
          <a:blip r:embed="rId3"/>
          <a:stretch>
            <a:fillRect/>
          </a:stretch>
        </p:blipFill>
        <p:spPr>
          <a:xfrm>
            <a:off x="671340" y="2115105"/>
            <a:ext cx="10547787" cy="2627790"/>
          </a:xfrm>
          <a:prstGeom prst="rect">
            <a:avLst/>
          </a:prstGeom>
        </p:spPr>
      </p:pic>
    </p:spTree>
    <p:extLst>
      <p:ext uri="{BB962C8B-B14F-4D97-AF65-F5344CB8AC3E}">
        <p14:creationId xmlns:p14="http://schemas.microsoft.com/office/powerpoint/2010/main" val="34420976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56809" y="304339"/>
            <a:ext cx="10570457" cy="617538"/>
          </a:xfrm>
        </p:spPr>
        <p:txBody>
          <a:bodyPr>
            <a:normAutofit/>
          </a:bodyPr>
          <a:lstStyle/>
          <a:p>
            <a:pPr>
              <a:defRPr/>
            </a:pPr>
            <a:r>
              <a:rPr lang="fr-FR" altLang="fr-FR" sz="2000" dirty="0">
                <a:solidFill>
                  <a:srgbClr val="C00000"/>
                </a:solidFill>
                <a:latin typeface="Calibri" panose="020F0502020204030204" pitchFamily="34" charset="0"/>
              </a:rPr>
              <a:t>Annexe 5 : L’évolution des charges de 2021 à 2024</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3" name="Image 2">
            <a:extLst>
              <a:ext uri="{FF2B5EF4-FFF2-40B4-BE49-F238E27FC236}">
                <a16:creationId xmlns:a16="http://schemas.microsoft.com/office/drawing/2014/main" id="{4407830F-25E4-46CD-A3A2-6D6AF5AB0AB1}"/>
              </a:ext>
            </a:extLst>
          </p:cNvPr>
          <p:cNvPicPr>
            <a:picLocks noChangeAspect="1"/>
          </p:cNvPicPr>
          <p:nvPr/>
        </p:nvPicPr>
        <p:blipFill>
          <a:blip r:embed="rId3"/>
          <a:stretch>
            <a:fillRect/>
          </a:stretch>
        </p:blipFill>
        <p:spPr>
          <a:xfrm>
            <a:off x="750957" y="994669"/>
            <a:ext cx="10000364" cy="2525142"/>
          </a:xfrm>
          <a:prstGeom prst="rect">
            <a:avLst/>
          </a:prstGeom>
        </p:spPr>
      </p:pic>
      <p:sp>
        <p:nvSpPr>
          <p:cNvPr id="5" name="ZoneTexte 8">
            <a:extLst>
              <a:ext uri="{FF2B5EF4-FFF2-40B4-BE49-F238E27FC236}">
                <a16:creationId xmlns:a16="http://schemas.microsoft.com/office/drawing/2014/main" id="{ADFEE9D8-FB0B-4CB5-8965-55AB7416704E}"/>
              </a:ext>
            </a:extLst>
          </p:cNvPr>
          <p:cNvSpPr txBox="1">
            <a:spLocks noChangeArrowheads="1"/>
          </p:cNvSpPr>
          <p:nvPr/>
        </p:nvSpPr>
        <p:spPr bwMode="auto">
          <a:xfrm>
            <a:off x="750957" y="3858765"/>
            <a:ext cx="35163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fr-FR" altLang="fr-FR" sz="1600" b="1" u="sng"/>
              <a:t>Evolution des coûts de l’énergie : </a:t>
            </a:r>
          </a:p>
        </p:txBody>
      </p:sp>
      <p:pic>
        <p:nvPicPr>
          <p:cNvPr id="4" name="Image 3">
            <a:extLst>
              <a:ext uri="{FF2B5EF4-FFF2-40B4-BE49-F238E27FC236}">
                <a16:creationId xmlns:a16="http://schemas.microsoft.com/office/drawing/2014/main" id="{CD162B92-6C03-4BA4-8EC1-67ECAAB3E3ED}"/>
              </a:ext>
            </a:extLst>
          </p:cNvPr>
          <p:cNvPicPr>
            <a:picLocks noChangeAspect="1"/>
          </p:cNvPicPr>
          <p:nvPr/>
        </p:nvPicPr>
        <p:blipFill>
          <a:blip r:embed="rId4"/>
          <a:stretch>
            <a:fillRect/>
          </a:stretch>
        </p:blipFill>
        <p:spPr>
          <a:xfrm>
            <a:off x="183437" y="4334787"/>
            <a:ext cx="11825126" cy="2066013"/>
          </a:xfrm>
          <a:prstGeom prst="rect">
            <a:avLst/>
          </a:prstGeom>
        </p:spPr>
      </p:pic>
    </p:spTree>
    <p:extLst>
      <p:ext uri="{BB962C8B-B14F-4D97-AF65-F5344CB8AC3E}">
        <p14:creationId xmlns:p14="http://schemas.microsoft.com/office/powerpoint/2010/main" val="1858339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810771" y="717322"/>
            <a:ext cx="10570457" cy="617538"/>
          </a:xfrm>
        </p:spPr>
        <p:txBody>
          <a:bodyPr>
            <a:normAutofit fontScale="90000"/>
          </a:bodyPr>
          <a:lstStyle/>
          <a:p>
            <a:r>
              <a:rPr lang="fr-FR" altLang="fr-FR" sz="2400" b="1" dirty="0">
                <a:solidFill>
                  <a:srgbClr val="C00000"/>
                </a:solidFill>
                <a:latin typeface="Calibri" panose="020F0502020204030204" pitchFamily="34" charset="0"/>
              </a:rPr>
              <a:t>I. Le contexte </a:t>
            </a:r>
            <a:br>
              <a:rPr lang="fr-FR" altLang="fr-FR" sz="2400" b="1" dirty="0">
                <a:solidFill>
                  <a:srgbClr val="C00000"/>
                </a:solidFill>
                <a:latin typeface="Calibri" panose="020F0502020204030204" pitchFamily="34" charset="0"/>
              </a:rPr>
            </a:br>
            <a:r>
              <a:rPr lang="fr-FR" altLang="fr-FR" sz="2400" b="1" dirty="0">
                <a:solidFill>
                  <a:srgbClr val="C00000"/>
                </a:solidFill>
                <a:latin typeface="Calibri" panose="020F0502020204030204" pitchFamily="34" charset="0"/>
              </a:rPr>
              <a:t>                       Le contexte économique et national incertain   </a:t>
            </a:r>
            <a:endParaRPr lang="fr-FR" sz="2400" dirty="0"/>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578382" y="1562986"/>
            <a:ext cx="10880193" cy="3757160"/>
          </a:xfrm>
        </p:spPr>
        <p:txBody>
          <a:bodyPr>
            <a:normAutofit/>
          </a:bodyPr>
          <a:lstStyle/>
          <a:p>
            <a:pPr algn="just">
              <a:lnSpc>
                <a:spcPct val="100000"/>
              </a:lnSpc>
              <a:spcBef>
                <a:spcPct val="0"/>
              </a:spcBef>
              <a:defRPr/>
            </a:pPr>
            <a:r>
              <a:rPr lang="fr-FR" dirty="0">
                <a:latin typeface="Calibri" panose="020F0502020204030204" pitchFamily="34" charset="0"/>
                <a:ea typeface="Calibri" panose="020F0502020204030204" pitchFamily="34" charset="0"/>
                <a:cs typeface="Calibri" panose="020F0502020204030204" pitchFamily="34" charset="0"/>
              </a:rPr>
              <a:t>L’élaboration du budget initial 2026 s’inscrit dans un </a:t>
            </a:r>
            <a:r>
              <a:rPr lang="fr-FR" b="1" dirty="0">
                <a:latin typeface="Calibri" panose="020F0502020204030204" pitchFamily="34" charset="0"/>
                <a:ea typeface="Calibri" panose="020F0502020204030204" pitchFamily="34" charset="0"/>
                <a:cs typeface="Calibri" panose="020F0502020204030204" pitchFamily="34" charset="0"/>
              </a:rPr>
              <a:t>contexte </a:t>
            </a:r>
            <a:r>
              <a:rPr lang="fr-FR" sz="1600" b="1" dirty="0">
                <a:effectLst/>
                <a:latin typeface="Calibri" panose="020F0502020204030204" pitchFamily="34" charset="0"/>
                <a:ea typeface="Calibri" panose="020F0502020204030204" pitchFamily="34" charset="0"/>
                <a:cs typeface="Calibri" panose="020F0502020204030204" pitchFamily="34" charset="0"/>
              </a:rPr>
              <a:t>économique et national incertain</a:t>
            </a:r>
            <a:r>
              <a:rPr lang="fr-FR" b="1" dirty="0">
                <a:latin typeface="Calibri" panose="020F0502020204030204" pitchFamily="34" charset="0"/>
                <a:ea typeface="Calibri" panose="020F0502020204030204" pitchFamily="34" charset="0"/>
                <a:cs typeface="Calibri" panose="020F0502020204030204" pitchFamily="34" charset="0"/>
              </a:rPr>
              <a:t> entrainant : </a:t>
            </a:r>
          </a:p>
          <a:p>
            <a:pPr algn="just">
              <a:lnSpc>
                <a:spcPct val="100000"/>
              </a:lnSpc>
              <a:spcBef>
                <a:spcPct val="0"/>
              </a:spcBef>
              <a:defRPr/>
            </a:pPr>
            <a:endParaRPr lang="fr-FR" b="1" dirty="0">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00000"/>
              </a:lnSpc>
              <a:spcBef>
                <a:spcPct val="0"/>
              </a:spcBef>
              <a:buFont typeface="Arial" panose="020B0604020202020204" pitchFamily="34" charset="0"/>
              <a:buChar char="•"/>
              <a:defRPr/>
            </a:pPr>
            <a:r>
              <a:rPr lang="fr-FR" sz="1600" dirty="0">
                <a:latin typeface="Calibri" panose="020F0502020204030204" pitchFamily="34" charset="0"/>
                <a:ea typeface="Calibri" panose="020F0502020204030204" pitchFamily="34" charset="0"/>
                <a:cs typeface="Calibri" panose="020F0502020204030204" pitchFamily="34" charset="0"/>
              </a:rPr>
              <a:t>Une forte pression sur les charges de fonctionnement avec notamment un coût de l’énergie toujours élevé  </a:t>
            </a:r>
          </a:p>
          <a:p>
            <a:pPr lvl="1" algn="just">
              <a:lnSpc>
                <a:spcPct val="100000"/>
              </a:lnSpc>
              <a:spcBef>
                <a:spcPct val="0"/>
              </a:spcBef>
              <a:defRPr/>
            </a:pPr>
            <a:endParaRPr lang="fr-FR" sz="1600" dirty="0">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00000"/>
              </a:lnSpc>
              <a:spcBef>
                <a:spcPct val="0"/>
              </a:spcBef>
              <a:buFont typeface="Arial" panose="020B0604020202020204" pitchFamily="34" charset="0"/>
              <a:buChar char="•"/>
              <a:defRPr/>
            </a:pPr>
            <a:r>
              <a:rPr lang="fr-FR" sz="1600" dirty="0">
                <a:latin typeface="Calibri" panose="020F0502020204030204" pitchFamily="34" charset="0"/>
                <a:ea typeface="Calibri" panose="020F0502020204030204" pitchFamily="34" charset="0"/>
                <a:cs typeface="Calibri" panose="020F0502020204030204" pitchFamily="34" charset="0"/>
              </a:rPr>
              <a:t>Une incertitude sur le montant de la subvention pour charges de service public (SCSP) et sur le plafond d’emploi alloués</a:t>
            </a:r>
          </a:p>
          <a:p>
            <a:pPr marL="742950" lvl="1" indent="-285750" algn="just">
              <a:lnSpc>
                <a:spcPct val="100000"/>
              </a:lnSpc>
              <a:spcBef>
                <a:spcPct val="0"/>
              </a:spcBef>
              <a:buFont typeface="Arial" panose="020B0604020202020204" pitchFamily="34" charset="0"/>
              <a:buChar char="•"/>
              <a:defRPr/>
            </a:pPr>
            <a:endParaRPr lang="fr-FR" sz="16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00000"/>
              </a:lnSpc>
              <a:spcBef>
                <a:spcPct val="0"/>
              </a:spcBef>
              <a:defRPr/>
            </a:pPr>
            <a:r>
              <a:rPr lang="fr-FR" dirty="0">
                <a:latin typeface="Calibri" panose="020F0502020204030204" pitchFamily="34" charset="0"/>
                <a:ea typeface="Calibri" panose="020F0502020204030204" pitchFamily="34" charset="0"/>
                <a:cs typeface="Calibri" panose="020F0502020204030204" pitchFamily="34" charset="0"/>
              </a:rPr>
              <a:t>A ce jour, la notification initiale de SCSP pour 2025 n’a pas été reçue par l’établissement. </a:t>
            </a:r>
          </a:p>
          <a:p>
            <a:pPr algn="just">
              <a:lnSpc>
                <a:spcPct val="100000"/>
              </a:lnSpc>
              <a:spcBef>
                <a:spcPct val="0"/>
              </a:spcBef>
              <a:defRPr/>
            </a:pPr>
            <a:endParaRPr lang="fr-FR" dirty="0">
              <a:latin typeface="Calibri" panose="020F0502020204030204" pitchFamily="34" charset="0"/>
              <a:ea typeface="Calibri" panose="020F0502020204030204" pitchFamily="34" charset="0"/>
              <a:cs typeface="Calibri" panose="020F0502020204030204" pitchFamily="34" charset="0"/>
            </a:endParaRPr>
          </a:p>
          <a:p>
            <a:pPr algn="just">
              <a:lnSpc>
                <a:spcPct val="100000"/>
              </a:lnSpc>
              <a:spcBef>
                <a:spcPct val="0"/>
              </a:spcBef>
              <a:defRPr/>
            </a:pPr>
            <a:r>
              <a:rPr lang="fr-FR" dirty="0">
                <a:latin typeface="Calibri" panose="020F0502020204030204" pitchFamily="34" charset="0"/>
                <a:ea typeface="Calibri" panose="020F0502020204030204" pitchFamily="34" charset="0"/>
                <a:cs typeface="Calibri" panose="020F0502020204030204" pitchFamily="34" charset="0"/>
              </a:rPr>
              <a:t>La notification provisoire en services votés notifiée en janvier 2025 se limite à la SCSP </a:t>
            </a:r>
            <a:r>
              <a:rPr lang="fr-FR" dirty="0" err="1">
                <a:latin typeface="Calibri" panose="020F0502020204030204" pitchFamily="34" charset="0"/>
                <a:ea typeface="Calibri" panose="020F0502020204030204" pitchFamily="34" charset="0"/>
                <a:cs typeface="Calibri" panose="020F0502020204030204" pitchFamily="34" charset="0"/>
              </a:rPr>
              <a:t>soclée</a:t>
            </a:r>
            <a:r>
              <a:rPr lang="fr-FR" dirty="0">
                <a:latin typeface="Calibri" panose="020F0502020204030204" pitchFamily="34" charset="0"/>
                <a:ea typeface="Calibri" panose="020F0502020204030204" pitchFamily="34" charset="0"/>
                <a:cs typeface="Calibri" panose="020F0502020204030204" pitchFamily="34" charset="0"/>
              </a:rPr>
              <a:t> inscrite en notification intermédiaire 2024 ajustée de moyens complémentaires correspondant à la poursuite de mesures financées en 2024. </a:t>
            </a:r>
          </a:p>
          <a:p>
            <a:pPr algn="just">
              <a:lnSpc>
                <a:spcPct val="100000"/>
              </a:lnSpc>
              <a:spcBef>
                <a:spcPct val="0"/>
              </a:spcBef>
              <a:defRPr/>
            </a:pPr>
            <a:endParaRPr lang="fr-FR" dirty="0">
              <a:latin typeface="Calibri" panose="020F0502020204030204" pitchFamily="34" charset="0"/>
              <a:ea typeface="Calibri" panose="020F0502020204030204" pitchFamily="34" charset="0"/>
              <a:cs typeface="Calibri" panose="020F0502020204030204" pitchFamily="34" charset="0"/>
            </a:endParaRPr>
          </a:p>
          <a:p>
            <a:pPr algn="just">
              <a:lnSpc>
                <a:spcPct val="100000"/>
              </a:lnSpc>
              <a:spcBef>
                <a:spcPct val="0"/>
              </a:spcBef>
              <a:defRPr/>
            </a:pPr>
            <a:r>
              <a:rPr lang="fr-FR" dirty="0">
                <a:latin typeface="Calibri" panose="020F0502020204030204" pitchFamily="34" charset="0"/>
                <a:ea typeface="Calibri" panose="020F0502020204030204" pitchFamily="34" charset="0"/>
                <a:cs typeface="Calibri" panose="020F0502020204030204" pitchFamily="34" charset="0"/>
              </a:rPr>
              <a:t>Elle s’élève à 119 060 376 €, pour une prévision inscrite au budget initial 2025 de 119 550 853€.</a:t>
            </a:r>
          </a:p>
          <a:p>
            <a:pPr algn="just">
              <a:lnSpc>
                <a:spcPct val="100000"/>
              </a:lnSpc>
              <a:spcBef>
                <a:spcPct val="0"/>
              </a:spcBef>
              <a:defRPr/>
            </a:pPr>
            <a:endParaRPr lang="fr-FR" dirty="0">
              <a:latin typeface="Calibri" panose="020F0502020204030204" pitchFamily="34" charset="0"/>
              <a:cs typeface="Calibri" panose="020F0502020204030204" pitchFamily="34" charset="0"/>
            </a:endParaRPr>
          </a:p>
          <a:p>
            <a:pPr algn="just">
              <a:lnSpc>
                <a:spcPct val="100000"/>
              </a:lnSpc>
              <a:spcBef>
                <a:spcPct val="0"/>
              </a:spcBef>
              <a:defRPr/>
            </a:pPr>
            <a:r>
              <a:rPr lang="fr-FR" dirty="0">
                <a:latin typeface="Calibri" panose="020F0502020204030204" pitchFamily="34" charset="0"/>
                <a:cs typeface="Calibri" panose="020F0502020204030204" pitchFamily="34" charset="0"/>
              </a:rPr>
              <a:t>La notification définitive, reçue le 5 mai 2025, s’établit à 121 213 308 €.</a:t>
            </a:r>
            <a:endParaRPr lang="fr-FR" dirty="0"/>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Tree>
    <p:extLst>
      <p:ext uri="{BB962C8B-B14F-4D97-AF65-F5344CB8AC3E}">
        <p14:creationId xmlns:p14="http://schemas.microsoft.com/office/powerpoint/2010/main" val="1845000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581097" y="933948"/>
            <a:ext cx="10570457" cy="617538"/>
          </a:xfrm>
        </p:spPr>
        <p:txBody>
          <a:bodyPr>
            <a:normAutofit/>
          </a:bodyPr>
          <a:lstStyle/>
          <a:p>
            <a:pPr>
              <a:defRPr/>
            </a:pPr>
            <a:r>
              <a:rPr lang="fr-FR" altLang="fr-FR" sz="2000" dirty="0">
                <a:solidFill>
                  <a:srgbClr val="C00000"/>
                </a:solidFill>
                <a:latin typeface="Calibri" panose="020F0502020204030204" pitchFamily="34" charset="0"/>
              </a:rPr>
              <a:t>Annexe 6 : L’évolution du taux d’exécution budgétaire 2021 à 2024</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3" name="Image 2">
            <a:extLst>
              <a:ext uri="{FF2B5EF4-FFF2-40B4-BE49-F238E27FC236}">
                <a16:creationId xmlns:a16="http://schemas.microsoft.com/office/drawing/2014/main" id="{54E57207-5472-44CD-AFAA-821B5E0EBD1D}"/>
              </a:ext>
            </a:extLst>
          </p:cNvPr>
          <p:cNvPicPr>
            <a:picLocks noChangeAspect="1"/>
          </p:cNvPicPr>
          <p:nvPr/>
        </p:nvPicPr>
        <p:blipFill>
          <a:blip r:embed="rId3"/>
          <a:stretch>
            <a:fillRect/>
          </a:stretch>
        </p:blipFill>
        <p:spPr>
          <a:xfrm>
            <a:off x="1491063" y="1890945"/>
            <a:ext cx="9024537" cy="3528006"/>
          </a:xfrm>
          <a:prstGeom prst="rect">
            <a:avLst/>
          </a:prstGeom>
        </p:spPr>
      </p:pic>
    </p:spTree>
    <p:extLst>
      <p:ext uri="{BB962C8B-B14F-4D97-AF65-F5344CB8AC3E}">
        <p14:creationId xmlns:p14="http://schemas.microsoft.com/office/powerpoint/2010/main" val="4228512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56809" y="304339"/>
            <a:ext cx="10570457" cy="617538"/>
          </a:xfrm>
        </p:spPr>
        <p:txBody>
          <a:bodyPr>
            <a:normAutofit/>
          </a:bodyPr>
          <a:lstStyle/>
          <a:p>
            <a:r>
              <a:rPr lang="fr-FR" altLang="fr-FR" sz="2000" dirty="0">
                <a:solidFill>
                  <a:srgbClr val="C00000"/>
                </a:solidFill>
                <a:latin typeface="Calibri" panose="020F0502020204030204" pitchFamily="34" charset="0"/>
              </a:rPr>
              <a:t>Annexe 7 : Situation patrimoniale - Evolution des produits de 2021 à 2024</a:t>
            </a:r>
            <a:endParaRPr lang="fr-FR" sz="2000" dirty="0">
              <a:solidFill>
                <a:srgbClr val="C00000"/>
              </a:solidFill>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5" name="Image 4">
            <a:extLst>
              <a:ext uri="{FF2B5EF4-FFF2-40B4-BE49-F238E27FC236}">
                <a16:creationId xmlns:a16="http://schemas.microsoft.com/office/drawing/2014/main" id="{D65C8078-7719-41A0-B162-2E7F0AF18CF9}"/>
              </a:ext>
            </a:extLst>
          </p:cNvPr>
          <p:cNvPicPr>
            <a:picLocks noChangeAspect="1"/>
          </p:cNvPicPr>
          <p:nvPr/>
        </p:nvPicPr>
        <p:blipFill>
          <a:blip r:embed="rId3"/>
          <a:stretch>
            <a:fillRect/>
          </a:stretch>
        </p:blipFill>
        <p:spPr>
          <a:xfrm>
            <a:off x="1062182" y="1075506"/>
            <a:ext cx="8037512" cy="4976476"/>
          </a:xfrm>
          <a:prstGeom prst="rect">
            <a:avLst/>
          </a:prstGeom>
        </p:spPr>
      </p:pic>
    </p:spTree>
    <p:extLst>
      <p:ext uri="{BB962C8B-B14F-4D97-AF65-F5344CB8AC3E}">
        <p14:creationId xmlns:p14="http://schemas.microsoft.com/office/powerpoint/2010/main" val="1977456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65687" y="655906"/>
            <a:ext cx="10570457" cy="617538"/>
          </a:xfrm>
        </p:spPr>
        <p:txBody>
          <a:bodyPr>
            <a:normAutofit fontScale="90000"/>
          </a:bodyPr>
          <a:lstStyle/>
          <a:p>
            <a:r>
              <a:rPr lang="fr-FR" altLang="fr-FR" sz="2000" dirty="0">
                <a:solidFill>
                  <a:srgbClr val="C00000"/>
                </a:solidFill>
                <a:latin typeface="Calibri" panose="020F0502020204030204" pitchFamily="34" charset="0"/>
              </a:rPr>
              <a:t>Annexe 8 : Evolution des taux d’exécution des contrats pluriannuels et des opérations pluriannuelles d’investissement</a:t>
            </a:r>
            <a:endParaRPr lang="fr-FR" sz="2000" dirty="0">
              <a:solidFill>
                <a:srgbClr val="C00000"/>
              </a:solidFill>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6" name="Image 5">
            <a:extLst>
              <a:ext uri="{FF2B5EF4-FFF2-40B4-BE49-F238E27FC236}">
                <a16:creationId xmlns:a16="http://schemas.microsoft.com/office/drawing/2014/main" id="{418AEDA3-C422-41DA-BE66-D1A6C29D0B2F}"/>
              </a:ext>
            </a:extLst>
          </p:cNvPr>
          <p:cNvPicPr>
            <a:picLocks noChangeAspect="1"/>
          </p:cNvPicPr>
          <p:nvPr/>
        </p:nvPicPr>
        <p:blipFill>
          <a:blip r:embed="rId3"/>
          <a:stretch>
            <a:fillRect/>
          </a:stretch>
        </p:blipFill>
        <p:spPr>
          <a:xfrm>
            <a:off x="476435" y="2256018"/>
            <a:ext cx="11239130" cy="2911832"/>
          </a:xfrm>
          <a:prstGeom prst="rect">
            <a:avLst/>
          </a:prstGeom>
        </p:spPr>
      </p:pic>
    </p:spTree>
    <p:extLst>
      <p:ext uri="{BB962C8B-B14F-4D97-AF65-F5344CB8AC3E}">
        <p14:creationId xmlns:p14="http://schemas.microsoft.com/office/powerpoint/2010/main" val="2044908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22272" y="5470071"/>
            <a:ext cx="3978728" cy="1027928"/>
          </a:xfrm>
        </p:spPr>
        <p:txBody>
          <a:bodyPr/>
          <a:lstStyle/>
          <a:p>
            <a:r>
              <a:rPr lang="fr-FR" altLang="fr-FR" sz="2400" b="0" i="1" dirty="0">
                <a:latin typeface="Calibri" panose="020F0502020204030204" pitchFamily="34" charset="0"/>
              </a:rPr>
              <a:t>Merci pour votre attention </a:t>
            </a:r>
            <a:br>
              <a:rPr lang="fr-FR" altLang="fr-FR" i="1" dirty="0">
                <a:latin typeface="Calibri" panose="020F0502020204030204" pitchFamily="34" charset="0"/>
              </a:rPr>
            </a:br>
            <a:endParaRPr lang="fr-FR" dirty="0"/>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7" name="Imag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3009" y="918482"/>
            <a:ext cx="6834307" cy="4551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8980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CC0C349E-09CD-4F31-8B5B-617CA15F6478}"/>
              </a:ext>
            </a:extLst>
          </p:cNvPr>
          <p:cNvSpPr>
            <a:spLocks noGrp="1"/>
          </p:cNvSpPr>
          <p:nvPr>
            <p:ph type="title"/>
          </p:nvPr>
        </p:nvSpPr>
        <p:spPr>
          <a:xfrm>
            <a:off x="554183" y="480291"/>
            <a:ext cx="10569575" cy="625048"/>
          </a:xfrm>
        </p:spPr>
        <p:txBody>
          <a:bodyPr>
            <a:normAutofit fontScale="90000"/>
          </a:bodyPr>
          <a:lstStyle/>
          <a:p>
            <a:pPr algn="l"/>
            <a:r>
              <a:rPr lang="fr-FR" altLang="fr-FR" sz="2000" b="1" dirty="0">
                <a:solidFill>
                  <a:srgbClr val="C00000"/>
                </a:solidFill>
                <a:latin typeface="Calibri" panose="020F0502020204030204" pitchFamily="34" charset="0"/>
              </a:rPr>
              <a:t>I. Le contexte </a:t>
            </a:r>
            <a:br>
              <a:rPr lang="fr-FR" altLang="fr-FR" sz="2000" b="1" dirty="0">
                <a:solidFill>
                  <a:srgbClr val="C00000"/>
                </a:solidFill>
                <a:latin typeface="Calibri" panose="020F0502020204030204" pitchFamily="34" charset="0"/>
              </a:rPr>
            </a:br>
            <a:r>
              <a:rPr lang="fr-FR" altLang="fr-FR" sz="2000" dirty="0">
                <a:solidFill>
                  <a:srgbClr val="C00000"/>
                </a:solidFill>
                <a:latin typeface="Calibri" panose="020F0502020204030204" pitchFamily="34" charset="0"/>
              </a:rPr>
              <a:t>                     </a:t>
            </a:r>
            <a:r>
              <a:rPr lang="fr-FR" altLang="fr-FR" sz="2000" b="1" dirty="0">
                <a:solidFill>
                  <a:srgbClr val="C00000"/>
                </a:solidFill>
                <a:latin typeface="Calibri" panose="020F0502020204030204" pitchFamily="34" charset="0"/>
              </a:rPr>
              <a:t>Le contexte de l’établissement : une situation financière saine fin 2024</a:t>
            </a:r>
            <a:endParaRPr lang="fr-FR" sz="2000" dirty="0"/>
          </a:p>
        </p:txBody>
      </p:sp>
      <p:sp>
        <p:nvSpPr>
          <p:cNvPr id="6" name="Sous-titre 2">
            <a:extLst>
              <a:ext uri="{FF2B5EF4-FFF2-40B4-BE49-F238E27FC236}">
                <a16:creationId xmlns:a16="http://schemas.microsoft.com/office/drawing/2014/main" id="{25E5EF21-D550-4ADF-A53A-D1F2F9623DC2}"/>
              </a:ext>
            </a:extLst>
          </p:cNvPr>
          <p:cNvSpPr txBox="1">
            <a:spLocks/>
          </p:cNvSpPr>
          <p:nvPr/>
        </p:nvSpPr>
        <p:spPr>
          <a:xfrm>
            <a:off x="554183" y="1405109"/>
            <a:ext cx="5695697" cy="525694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3200" b="0" i="0" kern="1200">
                <a:solidFill>
                  <a:schemeClr val="tx2"/>
                </a:solidFill>
                <a:latin typeface="Raleway Medium" pitchFamily="2" charset="77"/>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800" b="0" i="0" kern="1200">
                <a:solidFill>
                  <a:schemeClr val="tx2"/>
                </a:solidFill>
                <a:latin typeface="Raleway" pitchFamily="2" charset="77"/>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400" b="0" i="0" kern="1200">
                <a:solidFill>
                  <a:schemeClr val="tx2"/>
                </a:solidFill>
                <a:latin typeface="Crimson Pro" pitchFamily="2" charset="77"/>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2000" b="0" i="0" kern="1200">
                <a:solidFill>
                  <a:schemeClr val="tx2"/>
                </a:solidFill>
                <a:latin typeface="Raleway Light" pitchFamily="2" charset="77"/>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2000" b="0" i="1" kern="1200">
                <a:solidFill>
                  <a:schemeClr val="tx2"/>
                </a:solidFill>
                <a:latin typeface="Crimson Pro ExtraLight" pitchFamily="2" charset="77"/>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9pPr>
          </a:lstStyle>
          <a:p>
            <a:pPr algn="just" eaLnBrk="0" fontAlgn="base" hangingPunct="0">
              <a:lnSpc>
                <a:spcPct val="100000"/>
              </a:lnSpc>
              <a:spcBef>
                <a:spcPct val="20000"/>
              </a:spcBef>
              <a:spcAft>
                <a:spcPct val="0"/>
              </a:spcAft>
              <a:defRPr/>
            </a:pPr>
            <a:r>
              <a:rPr lang="fr-FR" sz="1400" dirty="0">
                <a:solidFill>
                  <a:schemeClr val="tx1"/>
                </a:solidFill>
                <a:latin typeface="Calibri" panose="020F0502020204030204" pitchFamily="34" charset="0"/>
              </a:rPr>
              <a:t>Le </a:t>
            </a:r>
            <a:r>
              <a:rPr lang="fr-FR" sz="1400" b="1" dirty="0">
                <a:solidFill>
                  <a:schemeClr val="tx1"/>
                </a:solidFill>
                <a:latin typeface="Calibri" panose="020F0502020204030204" pitchFamily="34" charset="0"/>
              </a:rPr>
              <a:t>niveau de la trésorerie de l’établissement </a:t>
            </a:r>
            <a:r>
              <a:rPr lang="fr-FR" sz="1400" dirty="0">
                <a:solidFill>
                  <a:schemeClr val="tx1"/>
                </a:solidFill>
                <a:latin typeface="Calibri" panose="020F0502020204030204" pitchFamily="34" charset="0"/>
              </a:rPr>
              <a:t>(sans fondation) s’élève fin 2024 à </a:t>
            </a:r>
            <a:r>
              <a:rPr lang="fr-FR" sz="1400" b="1" dirty="0">
                <a:solidFill>
                  <a:schemeClr val="tx1"/>
                </a:solidFill>
                <a:latin typeface="Calibri" panose="020F0502020204030204" pitchFamily="34" charset="0"/>
              </a:rPr>
              <a:t>51,6 M€, </a:t>
            </a:r>
            <a:r>
              <a:rPr lang="fr-FR" sz="1400" dirty="0">
                <a:solidFill>
                  <a:schemeClr val="tx1"/>
                </a:solidFill>
                <a:latin typeface="Calibri" panose="020F0502020204030204" pitchFamily="34" charset="0"/>
              </a:rPr>
              <a:t>dont trésorerie libre d’emploi 24 M€ (</a:t>
            </a:r>
            <a:r>
              <a:rPr lang="fr-FR" sz="1400" dirty="0" err="1">
                <a:solidFill>
                  <a:schemeClr val="tx1"/>
                </a:solidFill>
                <a:latin typeface="Calibri" panose="020F0502020204030204" pitchFamily="34" charset="0"/>
              </a:rPr>
              <a:t>cf</a:t>
            </a:r>
            <a:r>
              <a:rPr lang="fr-FR" sz="1400" dirty="0">
                <a:solidFill>
                  <a:schemeClr val="tx1"/>
                </a:solidFill>
                <a:latin typeface="Calibri" panose="020F0502020204030204" pitchFamily="34" charset="0"/>
              </a:rPr>
              <a:t> annexe 1).</a:t>
            </a:r>
          </a:p>
          <a:p>
            <a:pPr algn="just" eaLnBrk="0" fontAlgn="base" hangingPunct="0">
              <a:lnSpc>
                <a:spcPct val="100000"/>
              </a:lnSpc>
              <a:spcBef>
                <a:spcPct val="20000"/>
              </a:spcBef>
              <a:spcAft>
                <a:spcPct val="0"/>
              </a:spcAft>
              <a:defRPr/>
            </a:pPr>
            <a:endParaRPr lang="fr-FR" sz="1400" b="1" dirty="0">
              <a:solidFill>
                <a:schemeClr val="tx1"/>
              </a:solidFill>
              <a:latin typeface="Calibri" panose="020F0502020204030204" pitchFamily="34" charset="0"/>
            </a:endParaRPr>
          </a:p>
          <a:p>
            <a:pPr algn="just" eaLnBrk="0" fontAlgn="base" hangingPunct="0">
              <a:lnSpc>
                <a:spcPct val="100000"/>
              </a:lnSpc>
              <a:spcBef>
                <a:spcPct val="20000"/>
              </a:spcBef>
              <a:spcAft>
                <a:spcPct val="0"/>
              </a:spcAft>
              <a:defRPr/>
            </a:pPr>
            <a:r>
              <a:rPr lang="fr-FR" sz="1400" dirty="0">
                <a:solidFill>
                  <a:schemeClr val="tx1"/>
                </a:solidFill>
                <a:latin typeface="Calibri" panose="020F0502020204030204" pitchFamily="34" charset="0"/>
              </a:rPr>
              <a:t>Un </a:t>
            </a:r>
            <a:r>
              <a:rPr lang="fr-FR" sz="1400" b="1" dirty="0">
                <a:solidFill>
                  <a:schemeClr val="tx1"/>
                </a:solidFill>
                <a:latin typeface="Calibri" panose="020F0502020204030204" pitchFamily="34" charset="0"/>
              </a:rPr>
              <a:t>fonds de roulement de l’établissement à 49,95 M€</a:t>
            </a:r>
            <a:r>
              <a:rPr lang="fr-FR" sz="1400" dirty="0">
                <a:solidFill>
                  <a:schemeClr val="tx1"/>
                </a:solidFill>
                <a:latin typeface="Calibri" panose="020F0502020204030204" pitchFamily="34" charset="0"/>
              </a:rPr>
              <a:t> mais </a:t>
            </a:r>
            <a:r>
              <a:rPr lang="fr-FR" sz="1400" b="1" dirty="0">
                <a:solidFill>
                  <a:schemeClr val="tx1"/>
                </a:solidFill>
                <a:latin typeface="Calibri" panose="020F0502020204030204" pitchFamily="34" charset="0"/>
              </a:rPr>
              <a:t>dont 30,6 M€ ne sont pas libres d’emploi.</a:t>
            </a:r>
          </a:p>
          <a:p>
            <a:pPr algn="just">
              <a:lnSpc>
                <a:spcPct val="100000"/>
              </a:lnSpc>
            </a:pPr>
            <a:r>
              <a:rPr lang="fr-FR" altLang="fr-FR" sz="1400" dirty="0">
                <a:latin typeface="Calibri" panose="020F0502020204030204" pitchFamily="34" charset="0"/>
                <a:ea typeface="Verdana" panose="020B0604030504040204" pitchFamily="34" charset="0"/>
                <a:cs typeface="Calibri" panose="020F0502020204030204" pitchFamily="34" charset="0"/>
              </a:rPr>
              <a:t>le </a:t>
            </a:r>
            <a:r>
              <a:rPr lang="fr-FR" altLang="fr-FR" sz="1400" b="1" dirty="0">
                <a:latin typeface="Calibri" panose="020F0502020204030204" pitchFamily="34" charset="0"/>
                <a:ea typeface="Verdana" panose="020B0604030504040204" pitchFamily="34" charset="0"/>
                <a:cs typeface="Calibri" panose="020F0502020204030204" pitchFamily="34" charset="0"/>
              </a:rPr>
              <a:t>Fonds de roulement libre d’emploi au 31/12/2024 est évalué à  22,3 M€ </a:t>
            </a:r>
            <a:r>
              <a:rPr lang="fr-FR" altLang="fr-FR" sz="1400" dirty="0">
                <a:latin typeface="Calibri" panose="020F0502020204030204" pitchFamily="34" charset="0"/>
                <a:ea typeface="Verdana" panose="020B0604030504040204" pitchFamily="34" charset="0"/>
                <a:cs typeface="Calibri" panose="020F0502020204030204" pitchFamily="34" charset="0"/>
              </a:rPr>
              <a:t>(après prise en compte des provisions, des restes à réaliser sur les programmes d’investissement votés au BI2025, du reliquat CVEC et des reliquats sur les SCSP attribuées dans le cadre des dialogues stratégiques ou de performance - </a:t>
            </a:r>
            <a:r>
              <a:rPr lang="fr-FR" altLang="fr-FR" sz="1400" dirty="0" err="1">
                <a:latin typeface="Calibri" panose="020F0502020204030204" pitchFamily="34" charset="0"/>
                <a:ea typeface="Verdana" panose="020B0604030504040204" pitchFamily="34" charset="0"/>
                <a:cs typeface="Calibri" panose="020F0502020204030204" pitchFamily="34" charset="0"/>
              </a:rPr>
              <a:t>cf</a:t>
            </a:r>
            <a:r>
              <a:rPr lang="fr-FR" altLang="fr-FR" sz="1400" dirty="0">
                <a:latin typeface="Calibri" panose="020F0502020204030204" pitchFamily="34" charset="0"/>
                <a:ea typeface="Verdana" panose="020B0604030504040204" pitchFamily="34" charset="0"/>
                <a:cs typeface="Calibri" panose="020F0502020204030204" pitchFamily="34" charset="0"/>
              </a:rPr>
              <a:t> annexe 1 et 2)</a:t>
            </a:r>
            <a:endParaRPr lang="fr-FR" sz="1400" dirty="0">
              <a:solidFill>
                <a:srgbClr val="FF0000"/>
              </a:solidFill>
              <a:latin typeface="Calibri" panose="020F0502020204030204" pitchFamily="34" charset="0"/>
            </a:endParaRPr>
          </a:p>
          <a:p>
            <a:pPr algn="just">
              <a:lnSpc>
                <a:spcPct val="100000"/>
              </a:lnSpc>
              <a:spcBef>
                <a:spcPts val="0"/>
              </a:spcBef>
            </a:pPr>
            <a:endParaRPr lang="fr-FR" sz="1400" dirty="0">
              <a:solidFill>
                <a:schemeClr val="tx1"/>
              </a:solidFill>
              <a:latin typeface="Calibri" panose="020F0502020204030204" pitchFamily="34" charset="0"/>
            </a:endParaRPr>
          </a:p>
          <a:p>
            <a:pPr algn="just">
              <a:lnSpc>
                <a:spcPct val="100000"/>
              </a:lnSpc>
              <a:spcBef>
                <a:spcPts val="0"/>
              </a:spcBef>
            </a:pPr>
            <a:r>
              <a:rPr lang="fr-FR" sz="1400" dirty="0">
                <a:solidFill>
                  <a:schemeClr val="tx1"/>
                </a:solidFill>
                <a:latin typeface="Calibri" panose="020F0502020204030204" pitchFamily="34" charset="0"/>
              </a:rPr>
              <a:t>L’utilisation de ce fonds de roulement a déjà été actée pour des opérations nouvelles sur 2025 : pour l’équipement du nouveau bâtiment de l’</a:t>
            </a:r>
            <a:r>
              <a:rPr lang="fr-FR" sz="1400" dirty="0" err="1">
                <a:solidFill>
                  <a:schemeClr val="tx1"/>
                </a:solidFill>
                <a:latin typeface="Calibri" panose="020F0502020204030204" pitchFamily="34" charset="0"/>
              </a:rPr>
              <a:t>Intechmer</a:t>
            </a:r>
            <a:r>
              <a:rPr lang="fr-FR" sz="1400" dirty="0">
                <a:solidFill>
                  <a:schemeClr val="tx1"/>
                </a:solidFill>
                <a:latin typeface="Calibri" panose="020F0502020204030204" pitchFamily="34" charset="0"/>
              </a:rPr>
              <a:t> (0,195 M€) et pour l’achat d’équipements pédagogiques et scientifiques (2,819 M€).</a:t>
            </a:r>
          </a:p>
          <a:p>
            <a:pPr algn="just">
              <a:lnSpc>
                <a:spcPct val="100000"/>
              </a:lnSpc>
              <a:spcBef>
                <a:spcPts val="0"/>
              </a:spcBef>
            </a:pPr>
            <a:endParaRPr lang="fr-FR" sz="1400" dirty="0">
              <a:solidFill>
                <a:schemeClr val="tx1"/>
              </a:solidFill>
              <a:latin typeface="Calibri" panose="020F0502020204030204" pitchFamily="34" charset="0"/>
            </a:endParaRPr>
          </a:p>
          <a:p>
            <a:pPr algn="just">
              <a:lnSpc>
                <a:spcPct val="100000"/>
              </a:lnSpc>
              <a:spcBef>
                <a:spcPts val="0"/>
              </a:spcBef>
            </a:pPr>
            <a:r>
              <a:rPr lang="fr-FR" sz="1400" dirty="0">
                <a:solidFill>
                  <a:schemeClr val="tx1"/>
                </a:solidFill>
                <a:latin typeface="Calibri" panose="020F0502020204030204" pitchFamily="34" charset="0"/>
              </a:rPr>
              <a:t>Après prise en compte de ces opérations, le </a:t>
            </a:r>
            <a:r>
              <a:rPr lang="fr-FR" sz="1400" b="1" dirty="0">
                <a:solidFill>
                  <a:schemeClr val="tx1"/>
                </a:solidFill>
                <a:latin typeface="Calibri" panose="020F0502020204030204" pitchFamily="34" charset="0"/>
              </a:rPr>
              <a:t>fonds de roulement libre d’emploi est évalué à 19,3 M€ soit 40 jours de fonctionnement. </a:t>
            </a:r>
          </a:p>
        </p:txBody>
      </p:sp>
      <p:pic>
        <p:nvPicPr>
          <p:cNvPr id="7" name="Image 6">
            <a:extLst>
              <a:ext uri="{FF2B5EF4-FFF2-40B4-BE49-F238E27FC236}">
                <a16:creationId xmlns:a16="http://schemas.microsoft.com/office/drawing/2014/main" id="{9BB2FF2C-7048-4507-BAB8-608268BAF33C}"/>
              </a:ext>
            </a:extLst>
          </p:cNvPr>
          <p:cNvPicPr>
            <a:picLocks noChangeAspect="1"/>
          </p:cNvPicPr>
          <p:nvPr/>
        </p:nvPicPr>
        <p:blipFill>
          <a:blip r:embed="rId3"/>
          <a:stretch>
            <a:fillRect/>
          </a:stretch>
        </p:blipFill>
        <p:spPr>
          <a:xfrm>
            <a:off x="6629001" y="3581066"/>
            <a:ext cx="4927926" cy="2483466"/>
          </a:xfrm>
          <a:prstGeom prst="rect">
            <a:avLst/>
          </a:prstGeom>
        </p:spPr>
      </p:pic>
      <p:pic>
        <p:nvPicPr>
          <p:cNvPr id="8" name="Image 7">
            <a:extLst>
              <a:ext uri="{FF2B5EF4-FFF2-40B4-BE49-F238E27FC236}">
                <a16:creationId xmlns:a16="http://schemas.microsoft.com/office/drawing/2014/main" id="{D5DBB092-BD66-476E-9148-7F76CB349834}"/>
              </a:ext>
            </a:extLst>
          </p:cNvPr>
          <p:cNvPicPr>
            <a:picLocks noChangeAspect="1"/>
          </p:cNvPicPr>
          <p:nvPr/>
        </p:nvPicPr>
        <p:blipFill>
          <a:blip r:embed="rId4"/>
          <a:stretch>
            <a:fillRect/>
          </a:stretch>
        </p:blipFill>
        <p:spPr>
          <a:xfrm>
            <a:off x="7204364" y="6103783"/>
            <a:ext cx="4073236" cy="367961"/>
          </a:xfrm>
          <a:prstGeom prst="rect">
            <a:avLst/>
          </a:prstGeom>
        </p:spPr>
      </p:pic>
      <p:pic>
        <p:nvPicPr>
          <p:cNvPr id="9" name="Image 8">
            <a:extLst>
              <a:ext uri="{FF2B5EF4-FFF2-40B4-BE49-F238E27FC236}">
                <a16:creationId xmlns:a16="http://schemas.microsoft.com/office/drawing/2014/main" id="{02BC6023-6990-4472-8520-1333BE9CB63E}"/>
              </a:ext>
            </a:extLst>
          </p:cNvPr>
          <p:cNvPicPr>
            <a:picLocks noChangeAspect="1"/>
          </p:cNvPicPr>
          <p:nvPr/>
        </p:nvPicPr>
        <p:blipFill>
          <a:blip r:embed="rId5"/>
          <a:stretch>
            <a:fillRect/>
          </a:stretch>
        </p:blipFill>
        <p:spPr>
          <a:xfrm>
            <a:off x="6629001" y="1175952"/>
            <a:ext cx="4927926" cy="2310529"/>
          </a:xfrm>
          <a:prstGeom prst="rect">
            <a:avLst/>
          </a:prstGeom>
        </p:spPr>
      </p:pic>
    </p:spTree>
    <p:extLst>
      <p:ext uri="{BB962C8B-B14F-4D97-AF65-F5344CB8AC3E}">
        <p14:creationId xmlns:p14="http://schemas.microsoft.com/office/powerpoint/2010/main" val="3536940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655902" y="478970"/>
            <a:ext cx="10570457" cy="617538"/>
          </a:xfrm>
        </p:spPr>
        <p:txBody>
          <a:bodyPr>
            <a:normAutofit/>
          </a:bodyPr>
          <a:lstStyle/>
          <a:p>
            <a:r>
              <a:rPr lang="fr-FR" altLang="fr-FR" sz="2000" b="1" dirty="0">
                <a:solidFill>
                  <a:srgbClr val="C00000"/>
                </a:solidFill>
                <a:latin typeface="Calibri" panose="020F0502020204030204" pitchFamily="34" charset="0"/>
              </a:rPr>
              <a:t>I. Le contexte de l’établissement : une attention à la progression des charges</a:t>
            </a:r>
            <a:endParaRPr lang="fr-FR" sz="2000" dirty="0"/>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587394" y="1359784"/>
            <a:ext cx="10880193" cy="5362111"/>
          </a:xfrm>
        </p:spPr>
        <p:txBody>
          <a:bodyPr>
            <a:normAutofit/>
          </a:bodyPr>
          <a:lstStyle/>
          <a:p>
            <a:pPr algn="just">
              <a:lnSpc>
                <a:spcPct val="100000"/>
              </a:lnSpc>
              <a:spcBef>
                <a:spcPct val="0"/>
              </a:spcBef>
              <a:defRPr/>
            </a:pPr>
            <a:r>
              <a:rPr lang="fr-FR" sz="1400" dirty="0">
                <a:latin typeface="Calibri" panose="020F0502020204030204" pitchFamily="34" charset="0"/>
                <a:ea typeface="Calibri" panose="020F0502020204030204" pitchFamily="34" charset="0"/>
                <a:cs typeface="Calibri" panose="020F0502020204030204" pitchFamily="34" charset="0"/>
              </a:rPr>
              <a:t>Le compte de résultat 2024 montre </a:t>
            </a:r>
            <a:r>
              <a:rPr lang="fr-FR" sz="1400" b="1" dirty="0">
                <a:latin typeface="Calibri" panose="020F0502020204030204" pitchFamily="34" charset="0"/>
                <a:ea typeface="Calibri" panose="020F0502020204030204" pitchFamily="34" charset="0"/>
                <a:cs typeface="Calibri" panose="020F0502020204030204" pitchFamily="34" charset="0"/>
              </a:rPr>
              <a:t>une progression constante des charges </a:t>
            </a:r>
            <a:r>
              <a:rPr lang="fr-FR" sz="1400" dirty="0">
                <a:latin typeface="Calibri" panose="020F0502020204030204" pitchFamily="34" charset="0"/>
                <a:ea typeface="Calibri" panose="020F0502020204030204" pitchFamily="34" charset="0"/>
                <a:cs typeface="Calibri" panose="020F0502020204030204" pitchFamily="34" charset="0"/>
              </a:rPr>
              <a:t>(fonctionnement et personnel +4,8M€) compensée par une </a:t>
            </a:r>
            <a:r>
              <a:rPr lang="fr-FR" sz="1400" b="1" dirty="0">
                <a:latin typeface="Calibri" panose="020F0502020204030204" pitchFamily="34" charset="0"/>
                <a:ea typeface="Calibri" panose="020F0502020204030204" pitchFamily="34" charset="0"/>
                <a:cs typeface="Calibri" panose="020F0502020204030204" pitchFamily="34" charset="0"/>
              </a:rPr>
              <a:t>évolution positive des produits </a:t>
            </a:r>
            <a:r>
              <a:rPr lang="fr-FR" sz="1400" dirty="0">
                <a:latin typeface="Calibri" panose="020F0502020204030204" pitchFamily="34" charset="0"/>
                <a:ea typeface="Calibri" panose="020F0502020204030204" pitchFamily="34" charset="0"/>
                <a:cs typeface="Calibri" panose="020F0502020204030204" pitchFamily="34" charset="0"/>
              </a:rPr>
              <a:t>(+5,5M€) résultant essentiellement des efforts entrepris par l’établissement pour diversifier et renforcer ses sources de financement ( </a:t>
            </a:r>
            <a:r>
              <a:rPr lang="fr-FR" sz="1400" dirty="0" err="1">
                <a:latin typeface="Calibri" panose="020F0502020204030204" pitchFamily="34" charset="0"/>
                <a:ea typeface="Calibri" panose="020F0502020204030204" pitchFamily="34" charset="0"/>
                <a:cs typeface="Calibri" panose="020F0502020204030204" pitchFamily="34" charset="0"/>
              </a:rPr>
              <a:t>cf</a:t>
            </a:r>
            <a:r>
              <a:rPr lang="fr-FR" sz="1400" dirty="0">
                <a:latin typeface="Calibri" panose="020F0502020204030204" pitchFamily="34" charset="0"/>
                <a:ea typeface="Calibri" panose="020F0502020204030204" pitchFamily="34" charset="0"/>
                <a:cs typeface="Calibri" panose="020F0502020204030204" pitchFamily="34" charset="0"/>
              </a:rPr>
              <a:t> </a:t>
            </a:r>
            <a:r>
              <a:rPr lang="fr-FR" sz="1400" dirty="0">
                <a:solidFill>
                  <a:schemeClr val="tx1"/>
                </a:solidFill>
                <a:latin typeface="Calibri" panose="020F0502020204030204" pitchFamily="34" charset="0"/>
                <a:ea typeface="Calibri" panose="020F0502020204030204" pitchFamily="34" charset="0"/>
                <a:cs typeface="Calibri" panose="020F0502020204030204" pitchFamily="34" charset="0"/>
              </a:rPr>
              <a:t>annexe 3) :   </a:t>
            </a:r>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endParaRPr lang="fr-FR" dirty="0"/>
          </a:p>
          <a:p>
            <a:pPr algn="just">
              <a:lnSpc>
                <a:spcPct val="150000"/>
              </a:lnSpc>
              <a:spcBef>
                <a:spcPct val="0"/>
              </a:spcBef>
              <a:defRPr/>
            </a:pPr>
            <a:r>
              <a:rPr lang="fr-FR" sz="1400" dirty="0">
                <a:latin typeface="Calibri" panose="020F0502020204030204" pitchFamily="34" charset="0"/>
                <a:ea typeface="Calibri" panose="020F0502020204030204" pitchFamily="34" charset="0"/>
                <a:cs typeface="Calibri" panose="020F0502020204030204" pitchFamily="34" charset="0"/>
              </a:rPr>
              <a:t>L’année 2024 confirme ainsi la capacité du Cnam à maintenir un équilibre budgétaire tout en poursuivant ses investissements stratégiques. </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3" name="Image 2">
            <a:extLst>
              <a:ext uri="{FF2B5EF4-FFF2-40B4-BE49-F238E27FC236}">
                <a16:creationId xmlns:a16="http://schemas.microsoft.com/office/drawing/2014/main" id="{1DD3523F-2909-48C4-9AE4-9D2AEE4D9440}"/>
              </a:ext>
            </a:extLst>
          </p:cNvPr>
          <p:cNvPicPr>
            <a:picLocks noChangeAspect="1"/>
          </p:cNvPicPr>
          <p:nvPr/>
        </p:nvPicPr>
        <p:blipFill>
          <a:blip r:embed="rId3"/>
          <a:stretch>
            <a:fillRect/>
          </a:stretch>
        </p:blipFill>
        <p:spPr>
          <a:xfrm>
            <a:off x="2424680" y="2058799"/>
            <a:ext cx="6608046" cy="3178219"/>
          </a:xfrm>
          <a:prstGeom prst="rect">
            <a:avLst/>
          </a:prstGeom>
        </p:spPr>
      </p:pic>
    </p:spTree>
    <p:extLst>
      <p:ext uri="{BB962C8B-B14F-4D97-AF65-F5344CB8AC3E}">
        <p14:creationId xmlns:p14="http://schemas.microsoft.com/office/powerpoint/2010/main" val="479753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475097" y="579463"/>
            <a:ext cx="10570457" cy="617538"/>
          </a:xfrm>
        </p:spPr>
        <p:txBody>
          <a:bodyPr>
            <a:normAutofit/>
          </a:bodyPr>
          <a:lstStyle/>
          <a:p>
            <a:r>
              <a:rPr lang="fr-FR" altLang="fr-FR" sz="2000" b="1" dirty="0">
                <a:solidFill>
                  <a:srgbClr val="C00000"/>
                </a:solidFill>
                <a:latin typeface="Calibri" panose="020F0502020204030204" pitchFamily="34" charset="0"/>
              </a:rPr>
              <a:t>I. Le contexte de l’établissement : une progression constante des dépenses de personnel  </a:t>
            </a:r>
            <a:endParaRPr lang="fr-FR" sz="2000" dirty="0"/>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475097" y="1274618"/>
            <a:ext cx="11236612" cy="5472411"/>
          </a:xfrm>
        </p:spPr>
        <p:txBody>
          <a:bodyPr>
            <a:normAutofit lnSpcReduction="10000"/>
          </a:bodyPr>
          <a:lstStyle/>
          <a:p>
            <a:pPr algn="just">
              <a:lnSpc>
                <a:spcPct val="100000"/>
              </a:lnSpc>
              <a:spcBef>
                <a:spcPct val="0"/>
              </a:spcBef>
              <a:defRPr/>
            </a:pPr>
            <a:r>
              <a:rPr lang="fr-FR" sz="1800" b="1" dirty="0">
                <a:latin typeface="Calibri" panose="020F0502020204030204" pitchFamily="34" charset="0"/>
                <a:ea typeface="Calibri" panose="020F0502020204030204" pitchFamily="34" charset="0"/>
                <a:cs typeface="Calibri" panose="020F0502020204030204" pitchFamily="34" charset="0"/>
              </a:rPr>
              <a:t>Une prévision d’augmentation de 8 % des dépenses de personnel en 2025 par rapport à l’exécution 2024, </a:t>
            </a:r>
          </a:p>
          <a:p>
            <a:pPr algn="just">
              <a:lnSpc>
                <a:spcPct val="100000"/>
              </a:lnSpc>
              <a:spcBef>
                <a:spcPct val="0"/>
              </a:spcBef>
              <a:defRPr/>
            </a:pPr>
            <a:r>
              <a:rPr lang="fr-FR" sz="1800" dirty="0">
                <a:latin typeface="Calibri" panose="020F0502020204030204" pitchFamily="34" charset="0"/>
                <a:ea typeface="Calibri" panose="020F0502020204030204" pitchFamily="34" charset="0"/>
                <a:cs typeface="Calibri" panose="020F0502020204030204" pitchFamily="34" charset="0"/>
              </a:rPr>
              <a:t>après  +3 % en 2024 et +5,6 % en 2023. </a:t>
            </a:r>
          </a:p>
          <a:p>
            <a:pPr lvl="1">
              <a:lnSpc>
                <a:spcPct val="120000"/>
              </a:lnSpc>
              <a:spcBef>
                <a:spcPts val="0"/>
              </a:spcBef>
              <a:defRPr/>
            </a:pPr>
            <a:r>
              <a:rPr lang="fr-FR" altLang="fr-FR" sz="1500" dirty="0">
                <a:latin typeface="Calibri" panose="020F0502020204030204" pitchFamily="34" charset="0"/>
                <a:ea typeface="Calibri" panose="020F0502020204030204" pitchFamily="34" charset="0"/>
                <a:cs typeface="Calibri" panose="020F0502020204030204" pitchFamily="34" charset="0"/>
              </a:rPr>
              <a:t>En 2024, les dépenses de personnel représentent 74,34 % des dépenses budgétaires globales. Elles s’élèvent à 127,6 M€, soit une progression de 3,7 M€ par rapport à 2023.</a:t>
            </a:r>
          </a:p>
          <a:p>
            <a:pPr lvl="1">
              <a:lnSpc>
                <a:spcPct val="120000"/>
              </a:lnSpc>
              <a:spcBef>
                <a:spcPts val="0"/>
              </a:spcBef>
              <a:defRPr/>
            </a:pPr>
            <a:r>
              <a:rPr lang="fr-FR" altLang="fr-FR" sz="1500" dirty="0">
                <a:latin typeface="Calibri" panose="020F0502020204030204" pitchFamily="34" charset="0"/>
                <a:ea typeface="Calibri" panose="020F0502020204030204" pitchFamily="34" charset="0"/>
                <a:cs typeface="Calibri" panose="020F0502020204030204" pitchFamily="34" charset="0"/>
              </a:rPr>
              <a:t>Cette augmentation résulte de plusieurs facteurs :  </a:t>
            </a:r>
          </a:p>
          <a:p>
            <a:pPr marL="1200150" lvl="2" indent="-285750">
              <a:lnSpc>
                <a:spcPct val="120000"/>
              </a:lnSpc>
              <a:spcBef>
                <a:spcPts val="0"/>
              </a:spcBef>
              <a:buFontTx/>
              <a:buChar char="-"/>
              <a:defRPr/>
            </a:pPr>
            <a:r>
              <a:rPr lang="fr-FR" altLang="fr-FR" sz="1400" dirty="0">
                <a:latin typeface="Calibri" panose="020F0502020204030204" pitchFamily="34" charset="0"/>
                <a:ea typeface="Calibri" panose="020F0502020204030204" pitchFamily="34" charset="0"/>
                <a:cs typeface="Calibri" panose="020F0502020204030204" pitchFamily="34" charset="0"/>
              </a:rPr>
              <a:t>L’évolution de l’activité de formation en alternance et de l’activité sur convention,</a:t>
            </a:r>
          </a:p>
          <a:p>
            <a:pPr marL="1200150" lvl="2" indent="-285750">
              <a:lnSpc>
                <a:spcPct val="120000"/>
              </a:lnSpc>
              <a:spcBef>
                <a:spcPts val="0"/>
              </a:spcBef>
              <a:buFontTx/>
              <a:buChar char="-"/>
              <a:defRPr/>
            </a:pPr>
            <a:r>
              <a:rPr lang="fr-FR" altLang="fr-FR" sz="1400" dirty="0">
                <a:latin typeface="Calibri" panose="020F0502020204030204" pitchFamily="34" charset="0"/>
                <a:ea typeface="Calibri" panose="020F0502020204030204" pitchFamily="34" charset="0"/>
                <a:cs typeface="Calibri" panose="020F0502020204030204" pitchFamily="34" charset="0"/>
              </a:rPr>
              <a:t>L’application des mesures règlementaires partiellement financées par l’Etat </a:t>
            </a:r>
            <a:r>
              <a:rPr lang="fr-FR" altLang="fr-FR" sz="1400" i="1" dirty="0">
                <a:latin typeface="Calibri" panose="020F0502020204030204" pitchFamily="34" charset="0"/>
                <a:ea typeface="Calibri" panose="020F0502020204030204" pitchFamily="34" charset="0"/>
                <a:cs typeface="Calibri" panose="020F0502020204030204" pitchFamily="34" charset="0"/>
              </a:rPr>
              <a:t>(</a:t>
            </a:r>
            <a:r>
              <a:rPr lang="fr-FR" altLang="fr-FR" sz="1400" dirty="0">
                <a:latin typeface="Calibri" panose="020F0502020204030204" pitchFamily="34" charset="0"/>
                <a:ea typeface="Calibri" panose="020F0502020204030204" pitchFamily="34" charset="0"/>
                <a:cs typeface="Calibri" panose="020F0502020204030204" pitchFamily="34" charset="0"/>
              </a:rPr>
              <a:t>dont + 462 k€ mesures LPR et 1,61 M€ mesures rendez-vous salarial 2023) ; </a:t>
            </a:r>
          </a:p>
          <a:p>
            <a:pPr marL="1200150" lvl="2" indent="-285750">
              <a:lnSpc>
                <a:spcPct val="120000"/>
              </a:lnSpc>
              <a:spcBef>
                <a:spcPts val="0"/>
              </a:spcBef>
              <a:buFontTx/>
              <a:buChar char="-"/>
              <a:defRPr/>
            </a:pPr>
            <a:r>
              <a:rPr lang="fr-FR" altLang="fr-FR" sz="1400" dirty="0">
                <a:latin typeface="Calibri" panose="020F0502020204030204" pitchFamily="34" charset="0"/>
                <a:ea typeface="Calibri" panose="020F0502020204030204" pitchFamily="34" charset="0"/>
                <a:cs typeface="Calibri" panose="020F0502020204030204" pitchFamily="34" charset="0"/>
              </a:rPr>
              <a:t>La mise en œuvre de la politique RH de l’établissement  (dont 421 k€ mesures indemnitaires nouvelles). </a:t>
            </a:r>
          </a:p>
          <a:p>
            <a:pPr lvl="1" algn="just">
              <a:lnSpc>
                <a:spcPct val="120000"/>
              </a:lnSpc>
              <a:spcBef>
                <a:spcPts val="1200"/>
              </a:spcBef>
              <a:defRPr/>
            </a:pPr>
            <a:r>
              <a:rPr lang="fr-FR" altLang="fr-FR" sz="1500" dirty="0">
                <a:latin typeface="Calibri" panose="020F0502020204030204" pitchFamily="34" charset="0"/>
                <a:ea typeface="Calibri" panose="020F0502020204030204" pitchFamily="34" charset="0"/>
                <a:cs typeface="Calibri" panose="020F0502020204030204" pitchFamily="34" charset="0"/>
              </a:rPr>
              <a:t>L’effet de ces différents facteurs se poursuit en 2025, renforcé par l’application de la hausse du taux de cotisation pour les pensions civiles (coût évalué à 1,7M€) non financé à ce jour par l’Etat. Les dépenses de personnel inscrites au budget initial 2025 sont en hausse de 8 % par rapport à l’exécution 2024 et s’élèvent à 138,1 M€ (</a:t>
            </a:r>
            <a:r>
              <a:rPr lang="fr-FR" altLang="fr-FR" sz="1500" dirty="0" err="1">
                <a:latin typeface="Calibri" panose="020F0502020204030204" pitchFamily="34" charset="0"/>
                <a:ea typeface="Calibri" panose="020F0502020204030204" pitchFamily="34" charset="0"/>
                <a:cs typeface="Calibri" panose="020F0502020204030204" pitchFamily="34" charset="0"/>
              </a:rPr>
              <a:t>cf</a:t>
            </a:r>
            <a:r>
              <a:rPr lang="fr-FR" altLang="fr-FR" sz="1500" dirty="0">
                <a:latin typeface="Calibri" panose="020F0502020204030204" pitchFamily="34" charset="0"/>
                <a:ea typeface="Calibri" panose="020F0502020204030204" pitchFamily="34" charset="0"/>
                <a:cs typeface="Calibri" panose="020F0502020204030204" pitchFamily="34" charset="0"/>
              </a:rPr>
              <a:t> </a:t>
            </a:r>
            <a:r>
              <a:rPr lang="fr-FR" altLang="fr-FR" sz="1500" dirty="0">
                <a:solidFill>
                  <a:schemeClr val="tx1"/>
                </a:solidFill>
                <a:latin typeface="Calibri" panose="020F0502020204030204" pitchFamily="34" charset="0"/>
                <a:ea typeface="Calibri" panose="020F0502020204030204" pitchFamily="34" charset="0"/>
                <a:cs typeface="Calibri" panose="020F0502020204030204" pitchFamily="34" charset="0"/>
              </a:rPr>
              <a:t>annexe 4).</a:t>
            </a:r>
          </a:p>
          <a:p>
            <a:pPr lvl="1" algn="just">
              <a:lnSpc>
                <a:spcPct val="120000"/>
              </a:lnSpc>
              <a:spcBef>
                <a:spcPts val="600"/>
              </a:spcBef>
              <a:defRPr/>
            </a:pPr>
            <a:endParaRPr lang="fr-FR" altLang="fr-FR" sz="9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algn="just">
              <a:lnSpc>
                <a:spcPct val="120000"/>
              </a:lnSpc>
              <a:spcBef>
                <a:spcPct val="0"/>
              </a:spcBef>
              <a:defRPr/>
            </a:pPr>
            <a:r>
              <a:rPr lang="fr-FR" altLang="fr-FR" sz="1800" b="1" dirty="0">
                <a:latin typeface="Calibri" panose="020F0502020204030204" pitchFamily="34" charset="0"/>
                <a:ea typeface="Calibri" panose="020F0502020204030204" pitchFamily="34" charset="0"/>
                <a:cs typeface="Calibri" panose="020F0502020204030204" pitchFamily="34" charset="0"/>
              </a:rPr>
              <a:t>Une augmentation continue du poids de la masse salariale  : </a:t>
            </a:r>
          </a:p>
          <a:p>
            <a:pPr algn="just">
              <a:lnSpc>
                <a:spcPct val="120000"/>
              </a:lnSpc>
              <a:spcBef>
                <a:spcPct val="0"/>
              </a:spcBef>
              <a:defRPr/>
            </a:pPr>
            <a:r>
              <a:rPr lang="fr-FR" sz="1800" dirty="0">
                <a:latin typeface="Calibri" panose="020F0502020204030204" pitchFamily="34" charset="0"/>
                <a:ea typeface="Calibri" panose="020F0502020204030204" pitchFamily="34" charset="0"/>
                <a:cs typeface="Calibri" panose="020F0502020204030204" pitchFamily="34" charset="0"/>
              </a:rPr>
              <a:t> </a:t>
            </a:r>
          </a:p>
          <a:p>
            <a:pPr algn="just">
              <a:lnSpc>
                <a:spcPct val="120000"/>
              </a:lnSpc>
              <a:spcBef>
                <a:spcPct val="0"/>
              </a:spcBef>
              <a:defRPr/>
            </a:pPr>
            <a:endParaRPr lang="fr-FR" dirty="0">
              <a:latin typeface="Calibri" panose="020F0502020204030204" pitchFamily="34" charset="0"/>
              <a:ea typeface="Calibri" panose="020F0502020204030204" pitchFamily="34" charset="0"/>
              <a:cs typeface="Calibri" panose="020F0502020204030204" pitchFamily="34" charset="0"/>
            </a:endParaRPr>
          </a:p>
          <a:p>
            <a:pPr algn="just">
              <a:lnSpc>
                <a:spcPct val="120000"/>
              </a:lnSpc>
              <a:spcBef>
                <a:spcPct val="0"/>
              </a:spcBef>
              <a:defRPr/>
            </a:pPr>
            <a:endParaRPr lang="fr-FR" dirty="0">
              <a:latin typeface="Calibri" panose="020F0502020204030204" pitchFamily="34" charset="0"/>
              <a:ea typeface="Calibri" panose="020F0502020204030204" pitchFamily="34" charset="0"/>
              <a:cs typeface="Calibri" panose="020F0502020204030204" pitchFamily="34" charset="0"/>
            </a:endParaRPr>
          </a:p>
          <a:p>
            <a:pPr algn="just">
              <a:lnSpc>
                <a:spcPct val="120000"/>
              </a:lnSpc>
              <a:spcBef>
                <a:spcPct val="0"/>
              </a:spcBef>
              <a:defRPr/>
            </a:pPr>
            <a:endParaRPr lang="fr-FR" dirty="0">
              <a:latin typeface="Calibri" panose="020F0502020204030204" pitchFamily="34" charset="0"/>
              <a:ea typeface="Calibri" panose="020F0502020204030204" pitchFamily="34" charset="0"/>
              <a:cs typeface="Calibri" panose="020F0502020204030204" pitchFamily="34" charset="0"/>
            </a:endParaRPr>
          </a:p>
          <a:p>
            <a:pPr algn="just">
              <a:lnSpc>
                <a:spcPct val="120000"/>
              </a:lnSpc>
              <a:spcBef>
                <a:spcPct val="0"/>
              </a:spcBef>
              <a:defRPr/>
            </a:pPr>
            <a:r>
              <a:rPr lang="fr-FR" dirty="0">
                <a:latin typeface="Calibri" panose="020F0502020204030204" pitchFamily="34" charset="0"/>
                <a:ea typeface="Calibri" panose="020F0502020204030204" pitchFamily="34" charset="0"/>
                <a:cs typeface="Calibri" panose="020F0502020204030204" pitchFamily="34" charset="0"/>
              </a:rPr>
              <a:t>Si ce ration demeure inférieur au seuil de soutenabilité défini par le ministère (83 %), sa croissance constante demeure un point d’attention</a:t>
            </a: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pic>
        <p:nvPicPr>
          <p:cNvPr id="3" name="Image 2">
            <a:extLst>
              <a:ext uri="{FF2B5EF4-FFF2-40B4-BE49-F238E27FC236}">
                <a16:creationId xmlns:a16="http://schemas.microsoft.com/office/drawing/2014/main" id="{DCEA8B55-8C66-49EB-A82C-7FE8C0DD6D9A}"/>
              </a:ext>
            </a:extLst>
          </p:cNvPr>
          <p:cNvPicPr>
            <a:picLocks noChangeAspect="1"/>
          </p:cNvPicPr>
          <p:nvPr/>
        </p:nvPicPr>
        <p:blipFill>
          <a:blip r:embed="rId3"/>
          <a:stretch>
            <a:fillRect/>
          </a:stretch>
        </p:blipFill>
        <p:spPr>
          <a:xfrm>
            <a:off x="1847910" y="4992607"/>
            <a:ext cx="8001000" cy="914400"/>
          </a:xfrm>
          <a:prstGeom prst="rect">
            <a:avLst/>
          </a:prstGeom>
        </p:spPr>
      </p:pic>
    </p:spTree>
    <p:extLst>
      <p:ext uri="{BB962C8B-B14F-4D97-AF65-F5344CB8AC3E}">
        <p14:creationId xmlns:p14="http://schemas.microsoft.com/office/powerpoint/2010/main" val="3998877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501130" y="401342"/>
            <a:ext cx="10570457" cy="617538"/>
          </a:xfrm>
        </p:spPr>
        <p:txBody>
          <a:bodyPr>
            <a:normAutofit/>
          </a:bodyPr>
          <a:lstStyle/>
          <a:p>
            <a:r>
              <a:rPr lang="fr-FR" altLang="fr-FR" sz="2000" b="1" dirty="0">
                <a:solidFill>
                  <a:srgbClr val="C00000"/>
                </a:solidFill>
                <a:latin typeface="Calibri" panose="020F0502020204030204" pitchFamily="34" charset="0"/>
              </a:rPr>
              <a:t>I. Le contexte de l’établissement :  une maitrise des charges de fonctionnement engagée</a:t>
            </a:r>
            <a:endParaRPr lang="fr-FR" sz="2000" dirty="0"/>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501130" y="1071418"/>
            <a:ext cx="10878070" cy="4987637"/>
          </a:xfrm>
        </p:spPr>
        <p:txBody>
          <a:bodyPr>
            <a:normAutofit fontScale="85000" lnSpcReduction="20000"/>
          </a:bodyPr>
          <a:lstStyle/>
          <a:p>
            <a:pPr indent="-285750" algn="just">
              <a:buFontTx/>
              <a:buNone/>
              <a:defRPr/>
            </a:pPr>
            <a:r>
              <a:rPr lang="fr-FR" altLang="fr-FR" sz="1900" dirty="0">
                <a:latin typeface="Calibri" panose="020F0502020204030204" pitchFamily="34" charset="0"/>
                <a:ea typeface="Calibri" panose="020F0502020204030204" pitchFamily="34" charset="0"/>
                <a:cs typeface="Calibri" panose="020F0502020204030204" pitchFamily="34" charset="0"/>
              </a:rPr>
              <a:t>En 2024, </a:t>
            </a:r>
            <a:r>
              <a:rPr lang="fr-FR" altLang="fr-FR" sz="1900" b="1" dirty="0">
                <a:latin typeface="Calibri" panose="020F0502020204030204" pitchFamily="34" charset="0"/>
                <a:ea typeface="Calibri" panose="020F0502020204030204" pitchFamily="34" charset="0"/>
                <a:cs typeface="Calibri" panose="020F0502020204030204" pitchFamily="34" charset="0"/>
              </a:rPr>
              <a:t>les charges de fonctionnement (hors amortissement et provision) ont été en légère baisse de 0,36 % (soit -0,140 M€) </a:t>
            </a:r>
            <a:r>
              <a:rPr lang="fr-FR" altLang="fr-FR" sz="1900" dirty="0">
                <a:latin typeface="Calibri" panose="020F0502020204030204" pitchFamily="34" charset="0"/>
                <a:ea typeface="Calibri" panose="020F0502020204030204" pitchFamily="34" charset="0"/>
                <a:cs typeface="Calibri" panose="020F0502020204030204" pitchFamily="34" charset="0"/>
              </a:rPr>
              <a:t>par rapport à l’exercice précédent.</a:t>
            </a:r>
          </a:p>
          <a:p>
            <a:pPr indent="-285750" algn="just">
              <a:spcBef>
                <a:spcPts val="600"/>
              </a:spcBef>
              <a:buFontTx/>
              <a:buNone/>
              <a:defRPr/>
            </a:pPr>
            <a:endParaRPr lang="fr-FR" sz="1900" dirty="0">
              <a:solidFill>
                <a:schemeClr val="tx1"/>
              </a:solidFill>
              <a:latin typeface="Calibri" panose="020F0502020204030204" pitchFamily="34" charset="0"/>
            </a:endParaRPr>
          </a:p>
          <a:p>
            <a:pPr lvl="1" algn="just">
              <a:lnSpc>
                <a:spcPct val="107000"/>
              </a:lnSpc>
              <a:spcBef>
                <a:spcPts val="0"/>
              </a:spcBef>
              <a:defRPr/>
            </a:pPr>
            <a:r>
              <a:rPr lang="fr-FR" sz="1600" dirty="0">
                <a:latin typeface="Calibri" panose="020F0502020204030204" pitchFamily="34" charset="0"/>
                <a:ea typeface="Calibri" panose="020F0502020204030204" pitchFamily="34" charset="0"/>
                <a:cs typeface="Times New Roman" panose="02020603050405020304" pitchFamily="18" charset="0"/>
              </a:rPr>
              <a:t>L’établissement reste affecté par des  coûts de l’énergie importants  malgré une stabilisation des prix et la poursuite du plan de sobriété énergétique  : - 3% en 2024 par rapport à 2023, pour une progression de 50 % en 2023 par rapport à 2022. </a:t>
            </a:r>
            <a:endParaRPr lang="fr-FR" altLang="fr-FR" sz="1600" dirty="0">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Bef>
                <a:spcPts val="600"/>
              </a:spcBef>
              <a:defRPr/>
            </a:pPr>
            <a:r>
              <a:rPr lang="fr-FR" altLang="fr-FR" sz="1600" dirty="0">
                <a:latin typeface="Calibri" panose="020F0502020204030204" pitchFamily="34" charset="0"/>
                <a:ea typeface="Calibri" panose="020F0502020204030204" pitchFamily="34" charset="0"/>
                <a:cs typeface="Times New Roman" panose="02020603050405020304" pitchFamily="18" charset="0"/>
              </a:rPr>
              <a:t>Une légère diminution des prévisions  de dépenses d’énergie 2025 due à la baisse des tarifs mais sans retour à la situation avant crise (-0,3M€ estimé par rapport aux dépenses 2024 mais +1,2M€ par rapport à 2021, annexe 5).   </a:t>
            </a:r>
          </a:p>
          <a:p>
            <a:pPr marL="457200" lvl="2" algn="just">
              <a:spcBef>
                <a:spcPts val="600"/>
              </a:spcBef>
              <a:defRPr/>
            </a:pPr>
            <a:r>
              <a:rPr lang="fr-FR" altLang="fr-FR" sz="1600" dirty="0">
                <a:latin typeface="Calibri" panose="020F0502020204030204" pitchFamily="34" charset="0"/>
                <a:ea typeface="Calibri" panose="020F0502020204030204" pitchFamily="34" charset="0"/>
                <a:cs typeface="Times New Roman" panose="02020603050405020304" pitchFamily="18" charset="0"/>
              </a:rPr>
              <a:t>En 2024, l’augmentation des dépenses de maintenance des bâtiments en raison de l’exploitation de deux nouveaux bâtiments Landy 2 et Synergie a pu être compensée par la réduction des dépenses relatives aux baux et charges locatives (fin du bail de la rue des Jeuneurs). </a:t>
            </a:r>
          </a:p>
          <a:p>
            <a:pPr indent="-285750" algn="just">
              <a:buFontTx/>
              <a:buNone/>
              <a:defRPr/>
            </a:pPr>
            <a:endParaRPr lang="fr-FR" altLang="fr-FR" sz="1700" dirty="0">
              <a:solidFill>
                <a:schemeClr val="tx1"/>
              </a:solidFill>
              <a:latin typeface="Calibri" panose="020F0502020204030204" pitchFamily="34" charset="0"/>
            </a:endParaRPr>
          </a:p>
          <a:p>
            <a:pPr indent="-285750" algn="just">
              <a:buFontTx/>
              <a:buNone/>
              <a:defRPr/>
            </a:pPr>
            <a:r>
              <a:rPr lang="fr-FR" altLang="fr-FR" sz="1900" b="1" dirty="0">
                <a:solidFill>
                  <a:schemeClr val="tx1"/>
                </a:solidFill>
                <a:latin typeface="Calibri" panose="020F0502020204030204" pitchFamily="34" charset="0"/>
                <a:ea typeface="Verdana" panose="020B0604030504040204" pitchFamily="34" charset="0"/>
                <a:cs typeface="Verdana" panose="020B0604030504040204" pitchFamily="34" charset="0"/>
              </a:rPr>
              <a:t>Une amélioration du taux d’exécution budgétaire de l’enveloppe de fonctionnement à poursuivre : 87 % en 2024, 83 % en 2023 contre 79 % en 2022 </a:t>
            </a:r>
            <a:r>
              <a:rPr lang="fr-FR" altLang="fr-FR" dirty="0">
                <a:solidFill>
                  <a:schemeClr val="tx1"/>
                </a:solidFill>
                <a:latin typeface="Calibri" panose="020F0502020204030204" pitchFamily="34" charset="0"/>
                <a:ea typeface="Verdana" panose="020B0604030504040204" pitchFamily="34" charset="0"/>
                <a:cs typeface="Verdana" panose="020B0604030504040204" pitchFamily="34" charset="0"/>
              </a:rPr>
              <a:t>(</a:t>
            </a:r>
            <a:r>
              <a:rPr lang="fr-FR" altLang="fr-FR" dirty="0" err="1">
                <a:solidFill>
                  <a:schemeClr val="tx1"/>
                </a:solidFill>
                <a:latin typeface="Calibri" panose="020F0502020204030204" pitchFamily="34" charset="0"/>
                <a:ea typeface="Verdana" panose="020B0604030504040204" pitchFamily="34" charset="0"/>
                <a:cs typeface="Verdana" panose="020B0604030504040204" pitchFamily="34" charset="0"/>
              </a:rPr>
              <a:t>cf</a:t>
            </a:r>
            <a:r>
              <a:rPr lang="fr-FR" altLang="fr-FR" dirty="0">
                <a:solidFill>
                  <a:schemeClr val="tx1"/>
                </a:solidFill>
                <a:latin typeface="Calibri" panose="020F0502020204030204" pitchFamily="34" charset="0"/>
                <a:ea typeface="Verdana" panose="020B0604030504040204" pitchFamily="34" charset="0"/>
                <a:cs typeface="Verdana" panose="020B0604030504040204" pitchFamily="34" charset="0"/>
              </a:rPr>
              <a:t> annexe 6) </a:t>
            </a:r>
          </a:p>
          <a:p>
            <a:pPr algn="just">
              <a:spcBef>
                <a:spcPct val="0"/>
              </a:spcBef>
              <a:buFontTx/>
              <a:buNone/>
              <a:defRPr/>
            </a:pPr>
            <a:endParaRPr lang="fr-FR" altLang="fr-FR" sz="1800" dirty="0">
              <a:solidFill>
                <a:schemeClr val="tx1"/>
              </a:solidFill>
              <a:latin typeface="Calibri" panose="020F0502020204030204" pitchFamily="34" charset="0"/>
            </a:endParaRPr>
          </a:p>
          <a:p>
            <a:pPr lvl="1" algn="just">
              <a:lnSpc>
                <a:spcPct val="107000"/>
              </a:lnSpc>
              <a:spcBef>
                <a:spcPts val="0"/>
              </a:spcBef>
            </a:pPr>
            <a:r>
              <a:rPr lang="fr-FR" altLang="fr-FR" sz="1600" dirty="0">
                <a:latin typeface="Calibri" panose="020F0502020204030204" pitchFamily="34" charset="0"/>
                <a:ea typeface="Calibri" panose="020F0502020204030204" pitchFamily="34" charset="0"/>
                <a:cs typeface="Times New Roman" panose="02020603050405020304" pitchFamily="18" charset="0"/>
              </a:rPr>
              <a:t>L’amélioration du taux d’exécution en 2024 résulte </a:t>
            </a:r>
            <a:r>
              <a:rPr lang="fr-FR" sz="1600" dirty="0">
                <a:latin typeface="Calibri" panose="020F0502020204030204" pitchFamily="34" charset="0"/>
                <a:ea typeface="Calibri" panose="020F0502020204030204" pitchFamily="34" charset="0"/>
                <a:cs typeface="Times New Roman" panose="02020603050405020304" pitchFamily="18" charset="0"/>
              </a:rPr>
              <a:t>des actions de rebasage des enveloppes au vu des dépenses réalisées au cours des exercices antérieurs et des besoins nouveaux identifiés, menées au moment du dialogue de gestion du budget initial. </a:t>
            </a:r>
          </a:p>
          <a:p>
            <a:pPr lvl="1" algn="just">
              <a:lnSpc>
                <a:spcPct val="107000"/>
              </a:lnSpc>
              <a:spcBef>
                <a:spcPts val="0"/>
              </a:spcBef>
            </a:pPr>
            <a:r>
              <a:rPr lang="fr-FR" sz="1600" dirty="0">
                <a:latin typeface="Calibri" panose="020F0502020204030204" pitchFamily="34" charset="0"/>
                <a:ea typeface="Calibri" panose="020F0502020204030204" pitchFamily="34" charset="0"/>
                <a:cs typeface="Times New Roman" panose="02020603050405020304" pitchFamily="18" charset="0"/>
              </a:rPr>
              <a:t>Cependant, malgré les actions de reprogrammation réalisées au cours et en fin d’exercice, on constate toujours une surestimation du budget annuel pour les opérations pluriannuelles. </a:t>
            </a:r>
          </a:p>
          <a:p>
            <a:pPr lvl="1" algn="just">
              <a:spcBef>
                <a:spcPct val="0"/>
              </a:spcBef>
              <a:defRPr/>
            </a:pPr>
            <a:endParaRPr lang="fr-FR" altLang="fr-FR" sz="1700" dirty="0">
              <a:solidFill>
                <a:schemeClr val="tx1"/>
              </a:solidFill>
              <a:latin typeface="Calibri" panose="020F0502020204030204" pitchFamily="34" charset="0"/>
            </a:endParaRPr>
          </a:p>
          <a:p>
            <a:pPr lvl="1" algn="just">
              <a:lnSpc>
                <a:spcPct val="107000"/>
              </a:lnSpc>
              <a:spcBef>
                <a:spcPts val="0"/>
              </a:spcBef>
              <a:defRPr/>
            </a:pPr>
            <a:r>
              <a:rPr lang="fr-FR" altLang="fr-FR" sz="1600" dirty="0">
                <a:latin typeface="Calibri" panose="020F0502020204030204" pitchFamily="34" charset="0"/>
                <a:ea typeface="Calibri" panose="020F0502020204030204" pitchFamily="34" charset="0"/>
                <a:cs typeface="Times New Roman" panose="02020603050405020304" pitchFamily="18" charset="0"/>
              </a:rPr>
              <a:t>Au budget 2025, afin </a:t>
            </a:r>
            <a:r>
              <a:rPr lang="fr-FR" sz="1600" dirty="0">
                <a:latin typeface="Calibri" panose="020F0502020204030204" pitchFamily="34" charset="0"/>
                <a:ea typeface="Calibri" panose="020F0502020204030204" pitchFamily="34" charset="0"/>
                <a:cs typeface="Times New Roman" panose="02020603050405020304" pitchFamily="18" charset="0"/>
              </a:rPr>
              <a:t>d’optimiser l’affectation des moyens et de dégager des marges de manœuvre pour financer les projets nouveaux et partiellement l’évolution de la masse salariale, </a:t>
            </a:r>
            <a:r>
              <a:rPr lang="fr-FR" altLang="fr-FR" sz="1600" dirty="0">
                <a:latin typeface="Calibri" panose="020F0502020204030204" pitchFamily="34" charset="0"/>
                <a:ea typeface="Calibri" panose="020F0502020204030204" pitchFamily="34" charset="0"/>
                <a:cs typeface="Times New Roman" panose="02020603050405020304" pitchFamily="18" charset="0"/>
              </a:rPr>
              <a:t>un rebasage des enveloppes au regard des dépenses exécutées et de l’évolution des dépenses a été effectué. Le dialogue infra-annuel sera renforcé pour optimiser la programmation pluriannuelle.</a:t>
            </a:r>
          </a:p>
          <a:p>
            <a:pPr lvl="1" algn="just">
              <a:lnSpc>
                <a:spcPct val="107000"/>
              </a:lnSpc>
              <a:spcBef>
                <a:spcPts val="0"/>
              </a:spcBef>
              <a:defRPr/>
            </a:pPr>
            <a:endParaRPr lang="fr-FR" altLang="fr-FR" sz="1600" dirty="0">
              <a:latin typeface="Calibri" panose="020F0502020204030204" pitchFamily="34" charset="0"/>
              <a:ea typeface="Calibri" panose="020F0502020204030204" pitchFamily="34" charset="0"/>
              <a:cs typeface="Times New Roman" panose="02020603050405020304" pitchFamily="18" charset="0"/>
            </a:endParaRPr>
          </a:p>
          <a:p>
            <a:pPr algn="just">
              <a:spcBef>
                <a:spcPct val="0"/>
              </a:spcBef>
              <a:buFontTx/>
              <a:buNone/>
              <a:defRPr/>
            </a:pPr>
            <a:endParaRPr lang="fr-FR" altLang="fr-FR" sz="1700" dirty="0">
              <a:solidFill>
                <a:schemeClr val="tx1"/>
              </a:solidFill>
              <a:latin typeface="Calibri" panose="020F0502020204030204" pitchFamily="34" charset="0"/>
            </a:endParaRPr>
          </a:p>
          <a:p>
            <a:pPr algn="just">
              <a:spcBef>
                <a:spcPct val="0"/>
              </a:spcBef>
              <a:buFontTx/>
              <a:buNone/>
              <a:defRPr/>
            </a:pPr>
            <a:r>
              <a:rPr lang="fr-FR" altLang="fr-FR" sz="1900" b="1" dirty="0">
                <a:solidFill>
                  <a:schemeClr val="tx1"/>
                </a:solidFill>
                <a:latin typeface="Calibri" panose="020F0502020204030204" pitchFamily="34" charset="0"/>
              </a:rPr>
              <a:t>Ces efforts d’amélioration de l’allocation des moyens devront être poursuivis </a:t>
            </a:r>
            <a:r>
              <a:rPr lang="fr-FR" altLang="fr-FR" sz="1700" dirty="0">
                <a:solidFill>
                  <a:schemeClr val="tx1"/>
                </a:solidFill>
                <a:latin typeface="Calibri" panose="020F0502020204030204" pitchFamily="34" charset="0"/>
              </a:rPr>
              <a:t>pour le budget 2026</a:t>
            </a:r>
            <a:endParaRPr lang="fr-FR" dirty="0"/>
          </a:p>
        </p:txBody>
      </p:sp>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Tree>
    <p:extLst>
      <p:ext uri="{BB962C8B-B14F-4D97-AF65-F5344CB8AC3E}">
        <p14:creationId xmlns:p14="http://schemas.microsoft.com/office/powerpoint/2010/main" val="26602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484883" y="1646184"/>
            <a:ext cx="5855519" cy="2615276"/>
          </a:xfrm>
        </p:spPr>
        <p:txBody>
          <a:bodyPr>
            <a:normAutofit fontScale="92500"/>
          </a:bodyPr>
          <a:lstStyle/>
          <a:p>
            <a:pPr marL="57150" algn="just">
              <a:lnSpc>
                <a:spcPct val="107000"/>
              </a:lnSpc>
              <a:spcBef>
                <a:spcPts val="0"/>
              </a:spcBef>
              <a:defRPr/>
            </a:pPr>
            <a:r>
              <a:rPr lang="fr-FR" altLang="fr-FR" sz="1500" b="1" dirty="0">
                <a:latin typeface="Calibri" panose="020F0502020204030204" pitchFamily="34" charset="0"/>
                <a:ea typeface="Calibri" panose="020F0502020204030204" pitchFamily="34" charset="0"/>
                <a:cs typeface="Times New Roman" panose="02020603050405020304" pitchFamily="18" charset="0"/>
              </a:rPr>
              <a:t>Une subvention pour charge de service public, représentant 69,5% des produits de l’établissement, en baisse de 0,39% (soit 471 k€) en 2024 ,</a:t>
            </a:r>
          </a:p>
          <a:p>
            <a:pPr marL="57150" algn="just">
              <a:lnSpc>
                <a:spcPct val="107000"/>
              </a:lnSpc>
              <a:spcBef>
                <a:spcPts val="0"/>
              </a:spcBef>
              <a:defRPr/>
            </a:pPr>
            <a:r>
              <a:rPr lang="fr-FR" sz="1200" dirty="0">
                <a:latin typeface="Calibri" panose="020F0502020204030204" pitchFamily="34" charset="0"/>
                <a:ea typeface="Calibri" panose="020F0502020204030204" pitchFamily="34" charset="0"/>
                <a:cs typeface="Times New Roman" panose="02020603050405020304" pitchFamily="18" charset="0"/>
              </a:rPr>
              <a:t>essentiellement due à l’arrêt du financement des formations BAC+ 1 « Formation supérieure de spécialisation (FSS) » et du surcoût de l’énergie, compensée par la progression continue de la dotation de masse salariale. </a:t>
            </a:r>
          </a:p>
          <a:p>
            <a:pPr marL="57150" algn="just">
              <a:lnSpc>
                <a:spcPct val="107000"/>
              </a:lnSpc>
              <a:spcBef>
                <a:spcPts val="0"/>
              </a:spcBef>
              <a:defRPr/>
            </a:pPr>
            <a:endParaRPr lang="fr-FR" altLang="fr-FR" sz="1200" dirty="0">
              <a:latin typeface="Calibri" panose="020F0502020204030204" pitchFamily="34" charset="0"/>
              <a:ea typeface="Calibri" panose="020F0502020204030204" pitchFamily="34" charset="0"/>
              <a:cs typeface="Times New Roman" panose="02020603050405020304" pitchFamily="18" charset="0"/>
            </a:endParaRPr>
          </a:p>
          <a:p>
            <a:pPr marL="57150" algn="just">
              <a:lnSpc>
                <a:spcPct val="107000"/>
              </a:lnSpc>
              <a:spcBef>
                <a:spcPts val="0"/>
              </a:spcBef>
              <a:defRPr/>
            </a:pPr>
            <a:r>
              <a:rPr lang="fr-FR" altLang="fr-FR" sz="1500" dirty="0">
                <a:latin typeface="Calibri" panose="020F0502020204030204" pitchFamily="34" charset="0"/>
                <a:ea typeface="Calibri" panose="020F0502020204030204" pitchFamily="34" charset="0"/>
                <a:cs typeface="Times New Roman" panose="02020603050405020304" pitchFamily="18" charset="0"/>
              </a:rPr>
              <a:t>Mais avec un </a:t>
            </a:r>
            <a:r>
              <a:rPr lang="fr-FR" altLang="fr-FR" sz="1500" b="1" dirty="0">
                <a:latin typeface="Calibri" panose="020F0502020204030204" pitchFamily="34" charset="0"/>
                <a:ea typeface="Calibri" panose="020F0502020204030204" pitchFamily="34" charset="0"/>
                <a:cs typeface="Times New Roman" panose="02020603050405020304" pitchFamily="18" charset="0"/>
              </a:rPr>
              <a:t>financement partiel des mesures salariales décidées par l’Etat </a:t>
            </a:r>
          </a:p>
          <a:p>
            <a:pPr marL="57150" algn="just">
              <a:lnSpc>
                <a:spcPct val="107000"/>
              </a:lnSpc>
              <a:spcBef>
                <a:spcPts val="0"/>
              </a:spcBef>
              <a:defRPr/>
            </a:pPr>
            <a:r>
              <a:rPr lang="fr-FR" altLang="fr-FR" sz="1200" dirty="0">
                <a:latin typeface="Calibri" panose="020F0502020204030204" pitchFamily="34" charset="0"/>
                <a:ea typeface="Calibri" panose="020F0502020204030204" pitchFamily="34" charset="0"/>
                <a:cs typeface="Times New Roman" panose="02020603050405020304" pitchFamily="18" charset="0"/>
              </a:rPr>
              <a:t>(coût en 2024 : 2,07M€ financé par un complément de dotation Etat de 0,957 M€ (</a:t>
            </a:r>
            <a:r>
              <a:rPr lang="fr-FR" sz="1200" dirty="0">
                <a:latin typeface="Calibri" panose="020F0502020204030204" pitchFamily="34" charset="0"/>
                <a:ea typeface="Calibri" panose="020F0502020204030204" pitchFamily="34" charset="0"/>
                <a:cs typeface="Times New Roman" panose="02020603050405020304" pitchFamily="18" charset="0"/>
              </a:rPr>
              <a:t>poursuite des mesures RH de la loi de la programmation de la recherche et de la transformation de la fonction publique et financement partiel à 75% des mesures indiciaires du Rendez-vous salarial du 12 juin 2023).</a:t>
            </a:r>
            <a:endParaRPr lang="fr-FR" altLang="fr-FR" sz="1200" dirty="0">
              <a:latin typeface="Calibri" panose="020F0502020204030204" pitchFamily="34" charset="0"/>
              <a:ea typeface="Calibri" panose="020F0502020204030204" pitchFamily="34" charset="0"/>
              <a:cs typeface="Times New Roman" panose="02020603050405020304" pitchFamily="18" charset="0"/>
            </a:endParaRPr>
          </a:p>
          <a:p>
            <a:pPr marL="57150" algn="just">
              <a:lnSpc>
                <a:spcPct val="107000"/>
              </a:lnSpc>
              <a:spcBef>
                <a:spcPts val="0"/>
              </a:spcBef>
              <a:defRPr/>
            </a:pPr>
            <a:r>
              <a:rPr lang="fr-FR" altLang="fr-FR" sz="1500" dirty="0">
                <a:latin typeface="Calibri" panose="020F0502020204030204" pitchFamily="34" charset="0"/>
                <a:ea typeface="Calibri" panose="020F0502020204030204" pitchFamily="34" charset="0"/>
                <a:cs typeface="Times New Roman" panose="02020603050405020304" pitchFamily="18" charset="0"/>
              </a:rPr>
              <a:t>  </a:t>
            </a:r>
          </a:p>
          <a:p>
            <a:pPr marL="57150" indent="0" algn="just">
              <a:buFontTx/>
              <a:buNone/>
              <a:defRPr/>
            </a:pPr>
            <a:endParaRPr lang="fr-FR" altLang="fr-FR" sz="1500" dirty="0">
              <a:latin typeface="Calibri" panose="020F0502020204030204" pitchFamily="34" charset="0"/>
              <a:ea typeface="Calibri" panose="020F0502020204030204" pitchFamily="34" charset="0"/>
              <a:cs typeface="Times New Roman" panose="02020603050405020304" pitchFamily="18" charset="0"/>
            </a:endParaRPr>
          </a:p>
          <a:p>
            <a:pPr algn="just">
              <a:spcBef>
                <a:spcPct val="0"/>
              </a:spcBef>
              <a:defRPr/>
            </a:pPr>
            <a:endParaRPr lang="fr-FR" dirty="0"/>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
        <p:nvSpPr>
          <p:cNvPr id="5" name="Titre 1">
            <a:extLst>
              <a:ext uri="{FF2B5EF4-FFF2-40B4-BE49-F238E27FC236}">
                <a16:creationId xmlns:a16="http://schemas.microsoft.com/office/drawing/2014/main" id="{162EE5C3-9356-4B91-B5A6-BD8F2D6C0730}"/>
              </a:ext>
            </a:extLst>
          </p:cNvPr>
          <p:cNvSpPr>
            <a:spLocks noGrp="1"/>
          </p:cNvSpPr>
          <p:nvPr>
            <p:ph type="title"/>
          </p:nvPr>
        </p:nvSpPr>
        <p:spPr>
          <a:xfrm>
            <a:off x="484883" y="790821"/>
            <a:ext cx="11430414" cy="617538"/>
          </a:xfrm>
        </p:spPr>
        <p:txBody>
          <a:bodyPr>
            <a:noAutofit/>
          </a:bodyPr>
          <a:lstStyle/>
          <a:p>
            <a:r>
              <a:rPr lang="fr-FR" altLang="fr-FR" sz="2000" b="1" dirty="0">
                <a:solidFill>
                  <a:srgbClr val="C00000"/>
                </a:solidFill>
                <a:latin typeface="Calibri" panose="020F0502020204030204" pitchFamily="34" charset="0"/>
              </a:rPr>
              <a:t>I. Le contexte de l’établissement : </a:t>
            </a:r>
            <a:r>
              <a:rPr lang="fr-FR" altLang="fr-FR" sz="2000" dirty="0">
                <a:solidFill>
                  <a:srgbClr val="C00000"/>
                </a:solidFill>
                <a:latin typeface="Calibri" panose="020F0502020204030204" pitchFamily="34" charset="0"/>
              </a:rPr>
              <a:t>Une évolution de + 3,22 % des produits en 2024 liée au développement de l’activité </a:t>
            </a:r>
            <a:endParaRPr lang="fr-FR" sz="2000" dirty="0">
              <a:solidFill>
                <a:srgbClr val="C00000"/>
              </a:solidFill>
              <a:latin typeface="Calibri" panose="020F0502020204030204" pitchFamily="34" charset="0"/>
            </a:endParaRPr>
          </a:p>
        </p:txBody>
      </p:sp>
      <p:sp>
        <p:nvSpPr>
          <p:cNvPr id="3" name="ZoneTexte 2">
            <a:extLst>
              <a:ext uri="{FF2B5EF4-FFF2-40B4-BE49-F238E27FC236}">
                <a16:creationId xmlns:a16="http://schemas.microsoft.com/office/drawing/2014/main" id="{027168BE-59E2-4265-9AB3-C6606EEB52C9}"/>
              </a:ext>
            </a:extLst>
          </p:cNvPr>
          <p:cNvSpPr txBox="1"/>
          <p:nvPr/>
        </p:nvSpPr>
        <p:spPr>
          <a:xfrm>
            <a:off x="484883" y="4333518"/>
            <a:ext cx="11365372" cy="1908215"/>
          </a:xfrm>
          <a:prstGeom prst="rect">
            <a:avLst/>
          </a:prstGeom>
          <a:noFill/>
        </p:spPr>
        <p:txBody>
          <a:bodyPr wrap="square" rtlCol="0">
            <a:spAutoFit/>
          </a:bodyPr>
          <a:lstStyle/>
          <a:p>
            <a:pPr marL="57150" indent="0" algn="just">
              <a:buFontTx/>
              <a:buNone/>
              <a:defRPr/>
            </a:pPr>
            <a:r>
              <a:rPr lang="fr-FR" altLang="fr-FR" sz="1400" b="1" dirty="0">
                <a:solidFill>
                  <a:schemeClr val="tx2"/>
                </a:solidFill>
                <a:latin typeface="Calibri" panose="020F0502020204030204" pitchFamily="34" charset="0"/>
                <a:ea typeface="Calibri" panose="020F0502020204030204" pitchFamily="34" charset="0"/>
                <a:cs typeface="Times New Roman" panose="02020603050405020304" pitchFamily="18" charset="0"/>
              </a:rPr>
              <a:t>Une hausse des autres produits de 3,5 M€ en 2024 par rapport à 2023</a:t>
            </a:r>
            <a:r>
              <a:rPr lang="fr-FR" alt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rPr>
              <a:t>, </a:t>
            </a:r>
            <a:r>
              <a:rPr 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rPr>
              <a:t>traduisant les efforts entrepris par l’établissement pour diversifier et renforcer ses sources de financement, notamment par le biais des conventions de recherche et du développement des formations en alternance</a:t>
            </a:r>
            <a:r>
              <a:rPr lang="fr-FR" alt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rPr>
              <a:t> (</a:t>
            </a:r>
            <a:r>
              <a:rPr lang="fr-FR" altLang="fr-FR" sz="1300" dirty="0" err="1">
                <a:solidFill>
                  <a:schemeClr val="tx2"/>
                </a:solidFill>
                <a:latin typeface="Calibri" panose="020F0502020204030204" pitchFamily="34" charset="0"/>
                <a:ea typeface="Calibri" panose="020F0502020204030204" pitchFamily="34" charset="0"/>
                <a:cs typeface="Times New Roman" panose="02020603050405020304" pitchFamily="18" charset="0"/>
              </a:rPr>
              <a:t>cf</a:t>
            </a:r>
            <a:r>
              <a:rPr lang="fr-FR" alt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rPr>
              <a:t> annexe 7). </a:t>
            </a:r>
          </a:p>
          <a:p>
            <a:pPr marL="57150" indent="0" algn="just">
              <a:spcBef>
                <a:spcPts val="0"/>
              </a:spcBef>
              <a:buFontTx/>
              <a:buNone/>
              <a:defRPr/>
            </a:pPr>
            <a:r>
              <a:rPr lang="fr-FR" alt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rPr>
              <a:t>Un point d’attention : la tendance à la baisse des produits issus de l’activité de formation continue observée depuis plusieurs exercices se poursuit. </a:t>
            </a:r>
          </a:p>
          <a:p>
            <a:pPr marL="57150" indent="0" algn="just">
              <a:spcBef>
                <a:spcPts val="0"/>
              </a:spcBef>
              <a:buFontTx/>
              <a:buNone/>
              <a:defRPr/>
            </a:pPr>
            <a:endParaRPr lang="fr-FR" alt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57150" indent="0" algn="just">
              <a:spcBef>
                <a:spcPts val="0"/>
              </a:spcBef>
              <a:buFontTx/>
              <a:buNone/>
              <a:defRPr/>
            </a:pPr>
            <a:r>
              <a:rPr lang="fr-FR" altLang="fr-FR" sz="1300" dirty="0">
                <a:latin typeface="Calibri" panose="020F0502020204030204" pitchFamily="34" charset="0"/>
                <a:ea typeface="Calibri" panose="020F0502020204030204" pitchFamily="34" charset="0"/>
                <a:cs typeface="Times New Roman" panose="02020603050405020304" pitchFamily="18" charset="0"/>
              </a:rPr>
              <a:t>Les </a:t>
            </a:r>
            <a:r>
              <a:rPr lang="fr-FR" altLang="fr-FR" sz="1300" b="1" dirty="0">
                <a:latin typeface="Calibri" panose="020F0502020204030204" pitchFamily="34" charset="0"/>
                <a:ea typeface="Calibri" panose="020F0502020204030204" pitchFamily="34" charset="0"/>
                <a:cs typeface="Times New Roman" panose="02020603050405020304" pitchFamily="18" charset="0"/>
              </a:rPr>
              <a:t>prévisions de ressources propres au budget initial 2025 sont également en progression </a:t>
            </a:r>
            <a:r>
              <a:rPr lang="fr-FR" altLang="fr-FR" sz="1300" dirty="0">
                <a:latin typeface="Calibri" panose="020F0502020204030204" pitchFamily="34" charset="0"/>
                <a:ea typeface="Calibri" panose="020F0502020204030204" pitchFamily="34" charset="0"/>
                <a:cs typeface="Times New Roman" panose="02020603050405020304" pitchFamily="18" charset="0"/>
              </a:rPr>
              <a:t>en raison d’un développement de l‘activité qui se poursuit et de l’application de la nouvelle politique tarifaire de l’offre de formation à la rentrée 2024.</a:t>
            </a:r>
            <a:r>
              <a:rPr lang="fr-FR" altLang="fr-FR" sz="1300" dirty="0">
                <a:solidFill>
                  <a:srgbClr val="C1002A"/>
                </a:solidFill>
                <a:latin typeface="Calibri" panose="020F0502020204030204" pitchFamily="34" charset="0"/>
                <a:ea typeface="Calibri" panose="020F0502020204030204" pitchFamily="34" charset="0"/>
                <a:cs typeface="Times New Roman" panose="02020603050405020304" pitchFamily="18" charset="0"/>
              </a:rPr>
              <a:t> </a:t>
            </a:r>
            <a:r>
              <a:rPr lang="fr-FR" altLang="fr-FR" sz="1300" dirty="0">
                <a:latin typeface="Calibri" panose="020F0502020204030204" pitchFamily="34" charset="0"/>
                <a:ea typeface="Calibri" panose="020F0502020204030204" pitchFamily="34" charset="0"/>
                <a:cs typeface="Times New Roman" panose="02020603050405020304" pitchFamily="18" charset="0"/>
              </a:rPr>
              <a:t>Cette hausse a permis de financer les projets structurants de l’établissement et limiter l’impact de l’évolution des dépenses sur l’équilibre financier. </a:t>
            </a:r>
          </a:p>
          <a:p>
            <a:pPr algn="just">
              <a:spcBef>
                <a:spcPct val="0"/>
              </a:spcBef>
              <a:defRPr/>
            </a:pPr>
            <a:endParaRPr 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a:p>
            <a:pPr marL="57150" algn="just">
              <a:spcBef>
                <a:spcPct val="0"/>
              </a:spcBef>
              <a:defRPr/>
            </a:pPr>
            <a:endParaRPr lang="fr-FR" sz="13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age 7">
            <a:extLst>
              <a:ext uri="{FF2B5EF4-FFF2-40B4-BE49-F238E27FC236}">
                <a16:creationId xmlns:a16="http://schemas.microsoft.com/office/drawing/2014/main" id="{95204180-0BF5-4677-8A07-B1E46819124E}"/>
              </a:ext>
            </a:extLst>
          </p:cNvPr>
          <p:cNvPicPr>
            <a:picLocks noChangeAspect="1"/>
          </p:cNvPicPr>
          <p:nvPr/>
        </p:nvPicPr>
        <p:blipFill>
          <a:blip r:embed="rId3"/>
          <a:stretch>
            <a:fillRect/>
          </a:stretch>
        </p:blipFill>
        <p:spPr>
          <a:xfrm>
            <a:off x="6631710" y="1301263"/>
            <a:ext cx="4909153" cy="2888138"/>
          </a:xfrm>
          <a:prstGeom prst="rect">
            <a:avLst/>
          </a:prstGeom>
        </p:spPr>
      </p:pic>
    </p:spTree>
    <p:extLst>
      <p:ext uri="{BB962C8B-B14F-4D97-AF65-F5344CB8AC3E}">
        <p14:creationId xmlns:p14="http://schemas.microsoft.com/office/powerpoint/2010/main" val="2660853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651A3-FA4A-156D-8E62-0E15E011DC57}"/>
              </a:ext>
            </a:extLst>
          </p:cNvPr>
          <p:cNvSpPr>
            <a:spLocks noGrp="1"/>
          </p:cNvSpPr>
          <p:nvPr>
            <p:ph type="title"/>
          </p:nvPr>
        </p:nvSpPr>
        <p:spPr>
          <a:xfrm>
            <a:off x="731799" y="408553"/>
            <a:ext cx="10570457" cy="617538"/>
          </a:xfrm>
        </p:spPr>
        <p:txBody>
          <a:bodyPr>
            <a:normAutofit/>
          </a:bodyPr>
          <a:lstStyle/>
          <a:p>
            <a:r>
              <a:rPr lang="fr-FR" sz="2000" dirty="0">
                <a:solidFill>
                  <a:srgbClr val="C00000"/>
                </a:solidFill>
                <a:latin typeface="Calibri" panose="020F0502020204030204" pitchFamily="34" charset="0"/>
              </a:rPr>
              <a:t>II. Les orientations budgétaires proposées pour 2026</a:t>
            </a:r>
          </a:p>
        </p:txBody>
      </p:sp>
      <p:sp>
        <p:nvSpPr>
          <p:cNvPr id="4" name="Espace réservé du texte 3">
            <a:extLst>
              <a:ext uri="{FF2B5EF4-FFF2-40B4-BE49-F238E27FC236}">
                <a16:creationId xmlns:a16="http://schemas.microsoft.com/office/drawing/2014/main" id="{8322DCA3-379F-49FA-7C90-F45CBBB16C6C}"/>
              </a:ext>
            </a:extLst>
          </p:cNvPr>
          <p:cNvSpPr>
            <a:spLocks noGrp="1"/>
          </p:cNvSpPr>
          <p:nvPr>
            <p:ph type="body" sz="half" idx="2"/>
          </p:nvPr>
        </p:nvSpPr>
        <p:spPr>
          <a:xfrm>
            <a:off x="731799" y="1982182"/>
            <a:ext cx="10526136" cy="3779425"/>
          </a:xfrm>
        </p:spPr>
        <p:txBody>
          <a:bodyPr>
            <a:normAutofit/>
          </a:bodyPr>
          <a:lstStyle/>
          <a:p>
            <a:pPr algn="just">
              <a:spcBef>
                <a:spcPct val="0"/>
              </a:spcBef>
              <a:defRPr/>
            </a:pPr>
            <a:r>
              <a:rPr lang="fr-FR" sz="2400" dirty="0">
                <a:latin typeface="Calibri" panose="020F0502020204030204" pitchFamily="34" charset="0"/>
                <a:ea typeface="Calibri" panose="020F0502020204030204" pitchFamily="34" charset="0"/>
                <a:cs typeface="Calibri" panose="020F0502020204030204" pitchFamily="34" charset="0"/>
              </a:rPr>
              <a:t>Dans ce contexte, la fiabilisation de la construction budgétaire, le développement des ressources propres et la maitrise des dépenses demeurent des leviers essentiels pour : </a:t>
            </a:r>
          </a:p>
          <a:p>
            <a:pPr marL="742950" lvl="1" indent="-285750" algn="just">
              <a:spcBef>
                <a:spcPct val="0"/>
              </a:spcBef>
              <a:buFont typeface="Wingdings" panose="05000000000000000000" pitchFamily="2" charset="2"/>
              <a:buChar char="§"/>
              <a:defRPr/>
            </a:pPr>
            <a:endParaRPr lang="fr-FR" sz="2400" dirty="0">
              <a:latin typeface="Calibri" panose="020F0502020204030204" pitchFamily="34" charset="0"/>
              <a:ea typeface="Calibri" panose="020F0502020204030204" pitchFamily="34" charset="0"/>
              <a:cs typeface="Calibri" panose="020F0502020204030204" pitchFamily="34" charset="0"/>
            </a:endParaRPr>
          </a:p>
          <a:p>
            <a:pPr marL="742950" lvl="1" indent="-285750" algn="just">
              <a:spcBef>
                <a:spcPct val="0"/>
              </a:spcBef>
              <a:buFont typeface="Wingdings" panose="05000000000000000000" pitchFamily="2" charset="2"/>
              <a:buChar char="§"/>
              <a:defRPr/>
            </a:pPr>
            <a:r>
              <a:rPr lang="fr-FR" sz="2400" dirty="0">
                <a:latin typeface="Calibri" panose="020F0502020204030204" pitchFamily="34" charset="0"/>
                <a:ea typeface="Calibri" panose="020F0502020204030204" pitchFamily="34" charset="0"/>
                <a:cs typeface="Calibri" panose="020F0502020204030204" pitchFamily="34" charset="0"/>
              </a:rPr>
              <a:t>Optimiser l’allocation des moyens</a:t>
            </a:r>
          </a:p>
          <a:p>
            <a:pPr marL="742950" lvl="1" indent="-285750" algn="just">
              <a:spcBef>
                <a:spcPct val="0"/>
              </a:spcBef>
              <a:buFont typeface="Wingdings" panose="05000000000000000000" pitchFamily="2" charset="2"/>
              <a:buChar char="§"/>
              <a:defRPr/>
            </a:pPr>
            <a:endParaRPr lang="fr-FR" sz="2400" dirty="0">
              <a:latin typeface="Calibri" panose="020F0502020204030204" pitchFamily="34" charset="0"/>
              <a:ea typeface="Calibri" panose="020F0502020204030204" pitchFamily="34" charset="0"/>
              <a:cs typeface="Calibri" panose="020F0502020204030204" pitchFamily="34" charset="0"/>
            </a:endParaRPr>
          </a:p>
          <a:p>
            <a:pPr marL="742950" lvl="1" indent="-285750" algn="just">
              <a:spcBef>
                <a:spcPct val="0"/>
              </a:spcBef>
              <a:buFont typeface="Wingdings" panose="05000000000000000000" pitchFamily="2" charset="2"/>
              <a:buChar char="§"/>
              <a:defRPr/>
            </a:pPr>
            <a:r>
              <a:rPr lang="fr-FR" sz="2400" dirty="0">
                <a:latin typeface="Calibri" panose="020F0502020204030204" pitchFamily="34" charset="0"/>
                <a:ea typeface="Calibri" panose="020F0502020204030204" pitchFamily="34" charset="0"/>
                <a:cs typeface="Calibri" panose="020F0502020204030204" pitchFamily="34" charset="0"/>
              </a:rPr>
              <a:t>Soutenir le financement des projets structurants de l’établissement dont la mise en œuvre des schémas directeurs pluriannuels</a:t>
            </a:r>
          </a:p>
          <a:p>
            <a:pPr marL="742950" lvl="1" indent="-285750" algn="just">
              <a:spcBef>
                <a:spcPct val="0"/>
              </a:spcBef>
              <a:buFont typeface="Wingdings" panose="05000000000000000000" pitchFamily="2" charset="2"/>
              <a:buChar char="§"/>
              <a:defRPr/>
            </a:pPr>
            <a:endParaRPr lang="fr-FR" sz="2400" dirty="0">
              <a:latin typeface="Calibri" panose="020F0502020204030204" pitchFamily="34" charset="0"/>
              <a:ea typeface="Calibri" panose="020F0502020204030204" pitchFamily="34" charset="0"/>
              <a:cs typeface="Calibri" panose="020F0502020204030204" pitchFamily="34" charset="0"/>
            </a:endParaRPr>
          </a:p>
          <a:p>
            <a:pPr marL="742950" lvl="1" indent="-285750" algn="just">
              <a:spcBef>
                <a:spcPct val="0"/>
              </a:spcBef>
              <a:buFont typeface="Wingdings" panose="05000000000000000000" pitchFamily="2" charset="2"/>
              <a:buChar char="§"/>
              <a:defRPr/>
            </a:pPr>
            <a:r>
              <a:rPr lang="fr-FR" sz="2400" dirty="0">
                <a:latin typeface="Calibri" panose="020F0502020204030204" pitchFamily="34" charset="0"/>
                <a:ea typeface="Calibri" panose="020F0502020204030204" pitchFamily="34" charset="0"/>
                <a:cs typeface="Calibri" panose="020F0502020204030204" pitchFamily="34" charset="0"/>
              </a:rPr>
              <a:t>Garantir l’équilibre budgétaire et financier</a:t>
            </a:r>
          </a:p>
          <a:p>
            <a:pPr algn="just">
              <a:spcBef>
                <a:spcPct val="0"/>
              </a:spcBef>
              <a:defRPr/>
            </a:pPr>
            <a:endParaRPr lang="fr-FR" dirty="0"/>
          </a:p>
          <a:p>
            <a:pPr algn="just">
              <a:spcBef>
                <a:spcPct val="0"/>
              </a:spcBef>
              <a:defRPr/>
            </a:pPr>
            <a:endParaRPr lang="fr-FR" dirty="0"/>
          </a:p>
          <a:p>
            <a:pPr algn="just">
              <a:spcBef>
                <a:spcPct val="0"/>
              </a:spcBef>
              <a:defRPr/>
            </a:pPr>
            <a:endParaRPr lang="fr-FR" dirty="0"/>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2625" y="231547"/>
            <a:ext cx="1885950" cy="485775"/>
          </a:xfrm>
          <a:prstGeom prst="rect">
            <a:avLst/>
          </a:prstGeom>
        </p:spPr>
      </p:pic>
    </p:spTree>
    <p:extLst>
      <p:ext uri="{BB962C8B-B14F-4D97-AF65-F5344CB8AC3E}">
        <p14:creationId xmlns:p14="http://schemas.microsoft.com/office/powerpoint/2010/main" val="2443574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S_PPT_DBNAME" val="Point02-1. Débat d'orientation budgétaire[20250506150916747].mdb"/>
</p:tagLst>
</file>

<file path=ppt/tags/tag2.xml><?xml version="1.0" encoding="utf-8"?>
<p:tagLst xmlns:a="http://schemas.openxmlformats.org/drawingml/2006/main" xmlns:r="http://schemas.openxmlformats.org/officeDocument/2006/relationships" xmlns:p="http://schemas.openxmlformats.org/presentationml/2006/main">
  <p:tag name="ARS_RESPONSETYPE" val="Slid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TYPE" val="ctColumn"/>
  <p:tag name="ARS_CHARTPARA_DATAFORMAT" val="ltNumberValueAndPercent"/>
  <p:tag name="ARS_CHARTPARA_SHOWTIME" val="csStop"/>
  <p:tag name="ARS_CHARTPARA_NUMBERDEC" val="0"/>
  <p:tag name="ARS_CHARTPARA_DATAPERCENTBASE" val="crResponse"/>
  <p:tag name="ARS_CHARTPARA_PERCENTDEC" val="2"/>
  <p:tag name="ARS_CHARTPARA_SHOW3D" val="1"/>
  <p:tag name="ARS_CHARTPARA_SHOWWINDOW" val="0"/>
  <p:tag name="ARS_CHARTPOINTWIDTH" val="0.5"/>
  <p:tag name="ARS_CHARTSHOWITEMTEXT" val="0"/>
  <p:tag name="ARS_CHARTPARA_TEXTCHARTSPACEORLINE" val="0"/>
  <p:tag name="ARS_CHARTPARA_TEXTCHARTTYPEBYLINE" val="0"/>
  <p:tag name="ARS_CHARTPARA_CHARTVALUEISVOTEDCOUNT" val="0"/>
</p:tagLst>
</file>

<file path=ppt/theme/theme1.xml><?xml version="1.0" encoding="utf-8"?>
<a:theme xmlns:a="http://schemas.openxmlformats.org/drawingml/2006/main" name="Blanc">
  <a:themeElements>
    <a:clrScheme name="Personnalisé 1">
      <a:dk1>
        <a:srgbClr val="0E0C0E"/>
      </a:dk1>
      <a:lt1>
        <a:srgbClr val="FFFFFF"/>
      </a:lt1>
      <a:dk2>
        <a:srgbClr val="0D2030"/>
      </a:dk2>
      <a:lt2>
        <a:srgbClr val="C0E2E0"/>
      </a:lt2>
      <a:accent1>
        <a:srgbClr val="C1002A"/>
      </a:accent1>
      <a:accent2>
        <a:srgbClr val="447AB1"/>
      </a:accent2>
      <a:accent3>
        <a:srgbClr val="00B2C5"/>
      </a:accent3>
      <a:accent4>
        <a:srgbClr val="D1DA3C"/>
      </a:accent4>
      <a:accent5>
        <a:srgbClr val="447AB1"/>
      </a:accent5>
      <a:accent6>
        <a:srgbClr val="00B2C5"/>
      </a:accent6>
      <a:hlink>
        <a:srgbClr val="B0283C"/>
      </a:hlink>
      <a:folHlink>
        <a:srgbClr val="C1002A"/>
      </a:folHlink>
    </a:clrScheme>
    <a:fontScheme name="Typo Cnam">
      <a:majorFont>
        <a:latin typeface="Raleway"/>
        <a:ea typeface=""/>
        <a:cs typeface=""/>
      </a:majorFont>
      <a:minorFont>
        <a:latin typeface="Crimson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ésentation powerpoint - facade illustrée" id="{F05A9681-83F3-5F40-AEFB-8446126116B6}" vid="{B037D564-6361-CE49-944A-D5D5A5124324}"/>
    </a:ext>
  </a:extLst>
</a:theme>
</file>

<file path=ppt/theme/theme2.xml><?xml version="1.0" encoding="utf-8"?>
<a:theme xmlns:a="http://schemas.openxmlformats.org/drawingml/2006/main" name="Bleu clair">
  <a:themeElements>
    <a:clrScheme name="Palette du Cnam">
      <a:dk1>
        <a:srgbClr val="0E0C0E"/>
      </a:dk1>
      <a:lt1>
        <a:srgbClr val="FFFFFF"/>
      </a:lt1>
      <a:dk2>
        <a:srgbClr val="0D2030"/>
      </a:dk2>
      <a:lt2>
        <a:srgbClr val="C0E2E0"/>
      </a:lt2>
      <a:accent1>
        <a:srgbClr val="B0283C"/>
      </a:accent1>
      <a:accent2>
        <a:srgbClr val="447AB1"/>
      </a:accent2>
      <a:accent3>
        <a:srgbClr val="00B2C5"/>
      </a:accent3>
      <a:accent4>
        <a:srgbClr val="D1DA3C"/>
      </a:accent4>
      <a:accent5>
        <a:srgbClr val="447AB1"/>
      </a:accent5>
      <a:accent6>
        <a:srgbClr val="00B2C5"/>
      </a:accent6>
      <a:hlink>
        <a:srgbClr val="B0283C"/>
      </a:hlink>
      <a:folHlink>
        <a:srgbClr val="B0283C"/>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ésentation powerpoint - facade illustrée" id="{F05A9681-83F3-5F40-AEFB-8446126116B6}" vid="{4CA1782D-914A-3946-8254-31B7E07D85CA}"/>
    </a:ext>
  </a:extLst>
</a:theme>
</file>

<file path=ppt/theme/theme3.xml><?xml version="1.0" encoding="utf-8"?>
<a:theme xmlns:a="http://schemas.openxmlformats.org/drawingml/2006/main" name="Bleu medium">
  <a:themeElements>
    <a:clrScheme name="Palette du Cnam">
      <a:dk1>
        <a:srgbClr val="0E0C0E"/>
      </a:dk1>
      <a:lt1>
        <a:srgbClr val="FFFFFF"/>
      </a:lt1>
      <a:dk2>
        <a:srgbClr val="0D2030"/>
      </a:dk2>
      <a:lt2>
        <a:srgbClr val="C0E2E0"/>
      </a:lt2>
      <a:accent1>
        <a:srgbClr val="942132"/>
      </a:accent1>
      <a:accent2>
        <a:srgbClr val="447AB1"/>
      </a:accent2>
      <a:accent3>
        <a:srgbClr val="00B2C5"/>
      </a:accent3>
      <a:accent4>
        <a:srgbClr val="D1DA3C"/>
      </a:accent4>
      <a:accent5>
        <a:srgbClr val="447AB1"/>
      </a:accent5>
      <a:accent6>
        <a:srgbClr val="00B2C5"/>
      </a:accent6>
      <a:hlink>
        <a:srgbClr val="942132"/>
      </a:hlink>
      <a:folHlink>
        <a:srgbClr val="94213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ésentation powerpoint - facade illustrée" id="{F05A9681-83F3-5F40-AEFB-8446126116B6}" vid="{BCEBD0A6-ACEA-7546-AB7C-489BB129F255}"/>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modele-presentationpowerpoint-facadeillustree</Template>
  <TotalTime>1740</TotalTime>
  <Words>4033</Words>
  <Application>Microsoft Office PowerPoint</Application>
  <PresentationFormat>Grand écran</PresentationFormat>
  <Paragraphs>334</Paragraphs>
  <Slides>33</Slides>
  <Notes>1</Notes>
  <HiddenSlides>0</HiddenSlides>
  <MMClips>0</MMClips>
  <ScaleCrop>false</ScaleCrop>
  <HeadingPairs>
    <vt:vector size="6" baseType="variant">
      <vt:variant>
        <vt:lpstr>Polices utilisées</vt:lpstr>
      </vt:variant>
      <vt:variant>
        <vt:i4>9</vt:i4>
      </vt:variant>
      <vt:variant>
        <vt:lpstr>Thème</vt:lpstr>
      </vt:variant>
      <vt:variant>
        <vt:i4>3</vt:i4>
      </vt:variant>
      <vt:variant>
        <vt:lpstr>Titres des diapositives</vt:lpstr>
      </vt:variant>
      <vt:variant>
        <vt:i4>33</vt:i4>
      </vt:variant>
    </vt:vector>
  </HeadingPairs>
  <TitlesOfParts>
    <vt:vector size="45" baseType="lpstr">
      <vt:lpstr>Aptos</vt:lpstr>
      <vt:lpstr>Arial</vt:lpstr>
      <vt:lpstr>Calibri</vt:lpstr>
      <vt:lpstr>Crimson Pro</vt:lpstr>
      <vt:lpstr>Crimson Pro ExtraLight</vt:lpstr>
      <vt:lpstr>Raleway</vt:lpstr>
      <vt:lpstr>Raleway Light</vt:lpstr>
      <vt:lpstr>Raleway Medium</vt:lpstr>
      <vt:lpstr>Wingdings</vt:lpstr>
      <vt:lpstr>Blanc</vt:lpstr>
      <vt:lpstr>Bleu clair</vt:lpstr>
      <vt:lpstr>Bleu medium</vt:lpstr>
      <vt:lpstr>Débat d’orientation et de cadrage budgétaire 2026</vt:lpstr>
      <vt:lpstr>Présentation PowerPoint</vt:lpstr>
      <vt:lpstr>I. Le contexte                         Le contexte économique et national incertain   </vt:lpstr>
      <vt:lpstr>I. Le contexte                       Le contexte de l’établissement : une situation financière saine fin 2024</vt:lpstr>
      <vt:lpstr>I. Le contexte de l’établissement : une attention à la progression des charges</vt:lpstr>
      <vt:lpstr>I. Le contexte de l’établissement : une progression constante des dépenses de personnel  </vt:lpstr>
      <vt:lpstr>I. Le contexte de l’établissement :  une maitrise des charges de fonctionnement engagée</vt:lpstr>
      <vt:lpstr>I. Le contexte de l’établissement : Une évolution de + 3,22 % des produits en 2024 liée au développement de l’activité </vt:lpstr>
      <vt:lpstr>II. Les orientations budgétaires proposées pour 2026</vt:lpstr>
      <vt:lpstr>II. 1. Optimiser l’allocation des moyens</vt:lpstr>
      <vt:lpstr>Une optimisation de l’allocation des moyens en heures d’enseignement à poursuivre </vt:lpstr>
      <vt:lpstr>Le numérique – cf. schéma directeur du numérique 2025-2029</vt:lpstr>
      <vt:lpstr>Les ressources humaines – cf. schéma directeur des ressources humaines 2025-2029 </vt:lpstr>
      <vt:lpstr>Le handicap – cf. schéma directeur du handicap 2025-2029 </vt:lpstr>
      <vt:lpstr>Le patrimoine – projets prévus sur 2025 et 2026</vt:lpstr>
      <vt:lpstr>Le patrimoine – préparation du SPSI</vt:lpstr>
      <vt:lpstr>Le développement durable et la responsabilité sociétale et environnementale – préparation du schéma directeur</vt:lpstr>
      <vt:lpstr>II. 3. Garantir l’équilibre budgétaire et financier</vt:lpstr>
      <vt:lpstr>II. 3. Garantir l’équilibre budgétaire et financier</vt:lpstr>
      <vt:lpstr>III. La procédure d’élaboration du budget initial 2026</vt:lpstr>
      <vt:lpstr>Annexes </vt:lpstr>
      <vt:lpstr>Annexe 1 :  Indicateurs financiers : Niveau de Trésorerie compte financier 2024</vt:lpstr>
      <vt:lpstr>Annexe 1 : Indicateurs financiers : niveau du Fonds de roulement</vt:lpstr>
      <vt:lpstr>Annexe 2:  les programmes d’investissement, CVEC et projets SCSP en cours en 2025</vt:lpstr>
      <vt:lpstr>Annexe 2:  les programmes d’investissement, CVEC et projets SCSP en cours en 2025</vt:lpstr>
      <vt:lpstr>Annexe  3 : Les comptes de résultat de 2021 à 2024</vt:lpstr>
      <vt:lpstr>Annexe 4 : l’évolution des dépenses de personnel 2022 à 2024 et prévisions 2025</vt:lpstr>
      <vt:lpstr>Annexe 4bis  : L’évolution du taux d’exécution de l’enveloppe d’heures d’enseignement</vt:lpstr>
      <vt:lpstr>Annexe 5 : L’évolution des charges de 2021 à 2024</vt:lpstr>
      <vt:lpstr>Annexe 6 : L’évolution du taux d’exécution budgétaire 2021 à 2024</vt:lpstr>
      <vt:lpstr>Annexe 7 : Situation patrimoniale - Evolution des produits de 2021 à 2024</vt:lpstr>
      <vt:lpstr>Annexe 8 : Evolution des taux d’exécution des contrats pluriannuels et des opérations pluriannuelles d’investissement</vt:lpstr>
      <vt:lpstr>Merci pour votre attention  </vt:lpstr>
    </vt:vector>
  </TitlesOfParts>
  <Company>Conservatoire National des Arts et Métiers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Anne DUSSOLLE</dc:creator>
  <cp:lastModifiedBy>TIMCENKO Jelena</cp:lastModifiedBy>
  <cp:revision>205</cp:revision>
  <cp:lastPrinted>2025-04-17T17:03:27Z</cp:lastPrinted>
  <dcterms:created xsi:type="dcterms:W3CDTF">2024-12-03T16:58:42Z</dcterms:created>
  <dcterms:modified xsi:type="dcterms:W3CDTF">2025-05-15T15:28:15Z</dcterms:modified>
</cp:coreProperties>
</file>