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</p:sldIdLst>
  <p:sldSz cx="30240288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1">
          <p15:clr>
            <a:srgbClr val="A4A3A4"/>
          </p15:clr>
        </p15:guide>
        <p15:guide id="2" pos="95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131"/>
    <a:srgbClr val="C5E0B4"/>
    <a:srgbClr val="DD7230"/>
    <a:srgbClr val="8A9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C5243-94A3-48B6-807A-7800F5769006}" v="2" dt="2022-05-15T19:56:58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" d="100"/>
          <a:sy n="12" d="100"/>
        </p:scale>
        <p:origin x="-144" y="-536"/>
      </p:cViewPr>
      <p:guideLst>
        <p:guide orient="horz" pos="13481"/>
        <p:guide pos="95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A LOPEZ Marcos" userId="S::marcos.colina-lopez.auditeur@lecnam.net::a67196cf-1997-4261-b25b-055b146369b0" providerId="AD" clId="Web-{F5DC5243-94A3-48B6-807A-7800F5769006}"/>
    <pc:docChg chg="modSld">
      <pc:chgData name="COLINA LOPEZ Marcos" userId="S::marcos.colina-lopez.auditeur@lecnam.net::a67196cf-1997-4261-b25b-055b146369b0" providerId="AD" clId="Web-{F5DC5243-94A3-48B6-807A-7800F5769006}" dt="2022-05-15T19:56:58.953" v="1" actId="14100"/>
      <pc:docMkLst>
        <pc:docMk/>
      </pc:docMkLst>
      <pc:sldChg chg="modSp">
        <pc:chgData name="COLINA LOPEZ Marcos" userId="S::marcos.colina-lopez.auditeur@lecnam.net::a67196cf-1997-4261-b25b-055b146369b0" providerId="AD" clId="Web-{F5DC5243-94A3-48B6-807A-7800F5769006}" dt="2022-05-15T19:56:58.953" v="1" actId="14100"/>
        <pc:sldMkLst>
          <pc:docMk/>
          <pc:sldMk cId="361645610" sldId="256"/>
        </pc:sldMkLst>
        <pc:picChg chg="mod">
          <ac:chgData name="COLINA LOPEZ Marcos" userId="S::marcos.colina-lopez.auditeur@lecnam.net::a67196cf-1997-4261-b25b-055b146369b0" providerId="AD" clId="Web-{F5DC5243-94A3-48B6-807A-7800F5769006}" dt="2022-05-15T19:56:58.953" v="1" actId="14100"/>
          <ac:picMkLst>
            <pc:docMk/>
            <pc:sldMk cId="361645610" sldId="256"/>
            <ac:picMk id="34" creationId="{83EAC31E-4E4B-4BE5-8E45-26F2A85CC7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7005156"/>
            <a:ext cx="25704245" cy="14902051"/>
          </a:xfrm>
        </p:spPr>
        <p:txBody>
          <a:bodyPr anchor="b"/>
          <a:lstStyle>
            <a:lvl1pPr algn="ctr">
              <a:defRPr sz="1984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22481887"/>
            <a:ext cx="22680216" cy="10334331"/>
          </a:xfrm>
        </p:spPr>
        <p:txBody>
          <a:bodyPr/>
          <a:lstStyle>
            <a:lvl1pPr marL="0" indent="0" algn="ctr">
              <a:buNone/>
              <a:defRPr sz="7937"/>
            </a:lvl1pPr>
            <a:lvl2pPr marL="1512006" indent="0" algn="ctr">
              <a:buNone/>
              <a:defRPr sz="6614"/>
            </a:lvl2pPr>
            <a:lvl3pPr marL="3024012" indent="0" algn="ctr">
              <a:buNone/>
              <a:defRPr sz="5953"/>
            </a:lvl3pPr>
            <a:lvl4pPr marL="4536018" indent="0" algn="ctr">
              <a:buNone/>
              <a:defRPr sz="5291"/>
            </a:lvl4pPr>
            <a:lvl5pPr marL="6048024" indent="0" algn="ctr">
              <a:buNone/>
              <a:defRPr sz="5291"/>
            </a:lvl5pPr>
            <a:lvl6pPr marL="7560031" indent="0" algn="ctr">
              <a:buNone/>
              <a:defRPr sz="5291"/>
            </a:lvl6pPr>
            <a:lvl7pPr marL="9072037" indent="0" algn="ctr">
              <a:buNone/>
              <a:defRPr sz="5291"/>
            </a:lvl7pPr>
            <a:lvl8pPr marL="10584043" indent="0" algn="ctr">
              <a:buNone/>
              <a:defRPr sz="5291"/>
            </a:lvl8pPr>
            <a:lvl9pPr marL="12096049" indent="0" algn="ctr">
              <a:buNone/>
              <a:defRPr sz="529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48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32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278904"/>
            <a:ext cx="6520562" cy="3627421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278904"/>
            <a:ext cx="19183683" cy="3627421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85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7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10671229"/>
            <a:ext cx="26082248" cy="17805173"/>
          </a:xfrm>
        </p:spPr>
        <p:txBody>
          <a:bodyPr anchor="b"/>
          <a:lstStyle>
            <a:lvl1pPr>
              <a:defRPr sz="1984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28644846"/>
            <a:ext cx="26082248" cy="9363320"/>
          </a:xfrm>
        </p:spPr>
        <p:txBody>
          <a:bodyPr/>
          <a:lstStyle>
            <a:lvl1pPr marL="0" indent="0">
              <a:buNone/>
              <a:defRPr sz="7937">
                <a:solidFill>
                  <a:schemeClr val="tx1"/>
                </a:solidFill>
              </a:defRPr>
            </a:lvl1pPr>
            <a:lvl2pPr marL="151200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2pPr>
            <a:lvl3pPr marL="3024012" indent="0">
              <a:buNone/>
              <a:defRPr sz="5953">
                <a:solidFill>
                  <a:schemeClr val="tx1">
                    <a:tint val="75000"/>
                  </a:schemeClr>
                </a:solidFill>
              </a:defRPr>
            </a:lvl3pPr>
            <a:lvl4pPr marL="4536018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4pPr>
            <a:lvl5pPr marL="6048024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5pPr>
            <a:lvl6pPr marL="7560031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6pPr>
            <a:lvl7pPr marL="9072037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7pPr>
            <a:lvl8pPr marL="10584043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8pPr>
            <a:lvl9pPr marL="12096049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11394520"/>
            <a:ext cx="12852122" cy="271585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11394520"/>
            <a:ext cx="12852122" cy="271585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0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78913"/>
            <a:ext cx="26082248" cy="82734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10492870"/>
            <a:ext cx="12793057" cy="5142393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15635264"/>
            <a:ext cx="12793057" cy="2299711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10492870"/>
            <a:ext cx="12856061" cy="5142393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15635264"/>
            <a:ext cx="12856061" cy="2299711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9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28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44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3584"/>
            <a:ext cx="9753280" cy="9987545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6162959"/>
            <a:ext cx="15309146" cy="30418415"/>
          </a:xfrm>
        </p:spPr>
        <p:txBody>
          <a:bodyPr/>
          <a:lstStyle>
            <a:lvl1pPr>
              <a:defRPr sz="10583"/>
            </a:lvl1pPr>
            <a:lvl2pPr>
              <a:defRPr sz="9260"/>
            </a:lvl2pPr>
            <a:lvl3pPr>
              <a:defRPr sz="7937"/>
            </a:lvl3pPr>
            <a:lvl4pPr>
              <a:defRPr sz="6614"/>
            </a:lvl4pPr>
            <a:lvl5pPr>
              <a:defRPr sz="6614"/>
            </a:lvl5pPr>
            <a:lvl6pPr>
              <a:defRPr sz="6614"/>
            </a:lvl6pPr>
            <a:lvl7pPr>
              <a:defRPr sz="6614"/>
            </a:lvl7pPr>
            <a:lvl8pPr>
              <a:defRPr sz="6614"/>
            </a:lvl8pPr>
            <a:lvl9pPr>
              <a:defRPr sz="661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41129"/>
            <a:ext cx="9753280" cy="23789780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03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3584"/>
            <a:ext cx="9753280" cy="9987545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6162959"/>
            <a:ext cx="15309146" cy="30418415"/>
          </a:xfrm>
        </p:spPr>
        <p:txBody>
          <a:bodyPr anchor="t"/>
          <a:lstStyle>
            <a:lvl1pPr marL="0" indent="0">
              <a:buNone/>
              <a:defRPr sz="10583"/>
            </a:lvl1pPr>
            <a:lvl2pPr marL="1512006" indent="0">
              <a:buNone/>
              <a:defRPr sz="9260"/>
            </a:lvl2pPr>
            <a:lvl3pPr marL="3024012" indent="0">
              <a:buNone/>
              <a:defRPr sz="7937"/>
            </a:lvl3pPr>
            <a:lvl4pPr marL="4536018" indent="0">
              <a:buNone/>
              <a:defRPr sz="6614"/>
            </a:lvl4pPr>
            <a:lvl5pPr marL="6048024" indent="0">
              <a:buNone/>
              <a:defRPr sz="6614"/>
            </a:lvl5pPr>
            <a:lvl6pPr marL="7560031" indent="0">
              <a:buNone/>
              <a:defRPr sz="6614"/>
            </a:lvl6pPr>
            <a:lvl7pPr marL="9072037" indent="0">
              <a:buNone/>
              <a:defRPr sz="6614"/>
            </a:lvl7pPr>
            <a:lvl8pPr marL="10584043" indent="0">
              <a:buNone/>
              <a:defRPr sz="6614"/>
            </a:lvl8pPr>
            <a:lvl9pPr marL="12096049" indent="0">
              <a:buNone/>
              <a:defRPr sz="6614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41129"/>
            <a:ext cx="9753280" cy="23789780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0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278913"/>
            <a:ext cx="26082248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11394520"/>
            <a:ext cx="26082248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39672756"/>
            <a:ext cx="680406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9F95-DA4E-4A01-9776-E510FAF6EDCD}" type="datetimeFigureOut">
              <a:rPr lang="fr-FR" smtClean="0"/>
              <a:t>15/05/2022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39672756"/>
            <a:ext cx="10206097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39672756"/>
            <a:ext cx="680406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80A4-B39D-4E3F-B801-0A5843E66F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3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4012" rtl="0" eaLnBrk="1" latinLnBrk="0" hangingPunct="1">
        <a:lnSpc>
          <a:spcPct val="90000"/>
        </a:lnSpc>
        <a:spcBef>
          <a:spcPct val="0"/>
        </a:spcBef>
        <a:buNone/>
        <a:defRPr sz="14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003" indent="-756003" algn="l" defTabSz="3024012" rtl="0" eaLnBrk="1" latinLnBrk="0" hangingPunct="1">
        <a:lnSpc>
          <a:spcPct val="90000"/>
        </a:lnSpc>
        <a:spcBef>
          <a:spcPts val="3307"/>
        </a:spcBef>
        <a:buFont typeface="Arial" panose="020B0604020202020204" pitchFamily="34" charset="0"/>
        <a:buChar char="•"/>
        <a:defRPr sz="9260" kern="1200">
          <a:solidFill>
            <a:schemeClr val="tx1"/>
          </a:solidFill>
          <a:latin typeface="+mn-lt"/>
          <a:ea typeface="+mn-ea"/>
          <a:cs typeface="+mn-cs"/>
        </a:defRPr>
      </a:lvl1pPr>
      <a:lvl2pPr marL="2268009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3780015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3pPr>
      <a:lvl4pPr marL="5292021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804028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8316034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828040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46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852052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512006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3024012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3pPr>
      <a:lvl4pPr marL="4536018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048024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7560031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072037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0584043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096049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A9702-4091-44BE-9EDB-9CCA8B02E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0240288" cy="2606359"/>
          </a:xfrm>
          <a:solidFill>
            <a:srgbClr val="DD7230"/>
          </a:solidFill>
        </p:spPr>
        <p:txBody>
          <a:bodyPr>
            <a:noAutofit/>
          </a:bodyPr>
          <a:lstStyle/>
          <a:p>
            <a:r>
              <a:rPr lang="fr-FR" sz="9200" err="1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Ecological</a:t>
            </a:r>
            <a:r>
              <a:rPr lang="fr-FR" sz="9200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9200" err="1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Degradation</a:t>
            </a:r>
            <a:r>
              <a:rPr lang="fr-FR" sz="9200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 and </a:t>
            </a:r>
            <a:r>
              <a:rPr lang="fr-FR" sz="9200" err="1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Socioeconomic</a:t>
            </a:r>
            <a:r>
              <a:rPr lang="fr-FR" sz="9200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 Discrimination </a:t>
            </a:r>
            <a:r>
              <a:rPr lang="fr-FR" sz="9200" err="1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through</a:t>
            </a:r>
            <a:r>
              <a:rPr lang="fr-FR" sz="9200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 an </a:t>
            </a:r>
            <a:r>
              <a:rPr lang="fr-FR" sz="9200" err="1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Ecofeminist</a:t>
            </a:r>
            <a:r>
              <a:rPr lang="fr-FR" sz="9200">
                <a:solidFill>
                  <a:srgbClr val="FFFF00"/>
                </a:solidFill>
                <a:latin typeface="Garamond" panose="02020404030301010803" pitchFamily="18" charset="0"/>
                <a:cs typeface="IrisUPC" panose="020B0502040204020203" pitchFamily="34" charset="-34"/>
              </a:rPr>
              <a:t> Perspective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56EA56-F68C-4DD4-9D41-C9D12CC53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9287" y="1737360"/>
            <a:ext cx="16852087" cy="30881643"/>
          </a:xfrm>
          <a:noFill/>
        </p:spPr>
        <p:txBody>
          <a:bodyPr>
            <a:normAutofit lnSpcReduction="10000"/>
          </a:bodyPr>
          <a:lstStyle/>
          <a:p>
            <a:pPr algn="just"/>
            <a:endParaRPr lang="fr-FR" sz="9500" b="1">
              <a:latin typeface="Garamond" panose="02020404030301010803" pitchFamily="18" charset="0"/>
              <a:cs typeface="IrisUPC" panose="020B0502040204020203" pitchFamily="34" charset="-34"/>
            </a:endParaRPr>
          </a:p>
          <a:p>
            <a:pPr algn="just"/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Subject</a:t>
            </a:r>
          </a:p>
          <a:p>
            <a:pPr algn="l"/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Vulnerable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communities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tend to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be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victims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of intersectional discrimination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where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variables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such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as race,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ethnicity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,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gender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, handicap and age converge,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augmenting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exposition to discriminatory situations. Focusing on France and the United States, the case studies concentrate on communities disproportionately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exposed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to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risk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industries and contaminant bi-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products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which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diffuse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into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the air,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soil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and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waterways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affecting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habitats and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both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human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and non-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human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life.</a:t>
            </a:r>
            <a:r>
              <a:rPr lang="en-US" sz="8800" b="1">
                <a:latin typeface="Garamond" panose="02020404030301010803" pitchFamily="18" charset="0"/>
                <a:cs typeface="IrisUPC" panose="020B0502040204020203" pitchFamily="34" charset="-34"/>
              </a:rPr>
              <a:t> An ecological discrimination is considered which operates against these populations of historic discrimination and/or modest socioeconomic status though nonobstant in its reach. 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The role of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women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in an ecofeminist dynamic emerges, compelling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greater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social and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environmental</a:t>
            </a:r>
            <a:r>
              <a:rPr lang="fr-FR" sz="8800" b="1">
                <a:latin typeface="Garamond" panose="02020404030301010803" pitchFamily="18" charset="0"/>
                <a:cs typeface="IrisUPC" panose="020B0502040204020203" pitchFamily="34" charset="-34"/>
              </a:rPr>
              <a:t> </a:t>
            </a:r>
            <a:r>
              <a:rPr lang="fr-FR" sz="8800" b="1" err="1">
                <a:latin typeface="Garamond" panose="02020404030301010803" pitchFamily="18" charset="0"/>
                <a:cs typeface="IrisUPC" panose="020B0502040204020203" pitchFamily="34" charset="-34"/>
              </a:rPr>
              <a:t>justice.</a:t>
            </a:r>
            <a:r>
              <a:rPr lang="fr-FR" sz="8800" b="1" err="1">
                <a:solidFill>
                  <a:schemeClr val="bg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e</a:t>
            </a:r>
            <a:r>
              <a:rPr lang="fr-FR" sz="8600" b="1">
                <a:solidFill>
                  <a:schemeClr val="bg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.</a:t>
            </a:r>
            <a:r>
              <a:rPr lang="fr-FR" sz="8600">
                <a:solidFill>
                  <a:schemeClr val="bg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C8D15-72DB-4D0A-ADEE-1771DAD366AE}"/>
              </a:ext>
            </a:extLst>
          </p:cNvPr>
          <p:cNvSpPr/>
          <p:nvPr/>
        </p:nvSpPr>
        <p:spPr>
          <a:xfrm>
            <a:off x="0" y="40782242"/>
            <a:ext cx="30240288" cy="2021522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800">
                <a:solidFill>
                  <a:schemeClr val="tx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         </a:t>
            </a:r>
            <a:r>
              <a:rPr lang="fr-FR" sz="9000">
                <a:solidFill>
                  <a:schemeClr val="tx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Christina R. Brown – Directed by M. Mercat-Bruns &amp; P. Steichen</a:t>
            </a:r>
          </a:p>
          <a:p>
            <a:pPr algn="ctr"/>
            <a:r>
              <a:rPr lang="fr-FR" sz="5400">
                <a:solidFill>
                  <a:schemeClr val="tx1"/>
                </a:solidFill>
                <a:latin typeface="IrisUPC" panose="020B0502040204020203" pitchFamily="34" charset="-34"/>
                <a:cs typeface="IrisUPC" panose="020B0502040204020203" pitchFamily="34" charset="-34"/>
              </a:rPr>
              <a:t>   Photo- https://www.ncclimatejustice.info/nc-climate-justice-summit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CD47A6-51B2-4911-A96B-6921E9B5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6" y="40782242"/>
            <a:ext cx="5204298" cy="13157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8A8F04-3B3C-4522-AB0A-4016FCEB1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624" y="40782242"/>
            <a:ext cx="2857663" cy="1315723"/>
          </a:xfrm>
          <a:prstGeom prst="rect">
            <a:avLst/>
          </a:prstGeom>
        </p:spPr>
      </p:pic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CFD49002-C5D0-4EA1-BB6A-98AE960C2457}"/>
              </a:ext>
            </a:extLst>
          </p:cNvPr>
          <p:cNvSpPr/>
          <p:nvPr/>
        </p:nvSpPr>
        <p:spPr>
          <a:xfrm>
            <a:off x="-1" y="33324802"/>
            <a:ext cx="16733516" cy="745743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880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fr-FR" sz="8800" b="1" err="1">
                <a:solidFill>
                  <a:srgbClr val="DD7230"/>
                </a:solidFill>
                <a:latin typeface="Garamond" panose="02020404030301010803" pitchFamily="18" charset="0"/>
              </a:rPr>
              <a:t>Methodology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: Case-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law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, doctrine, local and national 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statistics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, terrain 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research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 and interviews 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allow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 for   cross-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fertilization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 and  a global 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apprehension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 of the </a:t>
            </a:r>
            <a:r>
              <a:rPr lang="fr-FR" sz="8800" err="1">
                <a:solidFill>
                  <a:srgbClr val="DD7230"/>
                </a:solidFill>
                <a:latin typeface="Garamond" panose="02020404030301010803" pitchFamily="18" charset="0"/>
              </a:rPr>
              <a:t>targeted</a:t>
            </a:r>
            <a:r>
              <a:rPr lang="fr-FR" sz="8800">
                <a:solidFill>
                  <a:srgbClr val="DD7230"/>
                </a:solidFill>
                <a:latin typeface="Garamond" panose="02020404030301010803" pitchFamily="18" charset="0"/>
              </a:rPr>
              <a:t> cases.</a:t>
            </a:r>
          </a:p>
          <a:p>
            <a:endParaRPr lang="fr-FR" sz="88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 : avec coins arrondis en diagonale 14">
            <a:extLst>
              <a:ext uri="{FF2B5EF4-FFF2-40B4-BE49-F238E27FC236}">
                <a16:creationId xmlns:a16="http://schemas.microsoft.com/office/drawing/2014/main" id="{C953ECCF-A578-499A-A690-536F6276FDCB}"/>
              </a:ext>
            </a:extLst>
          </p:cNvPr>
          <p:cNvSpPr/>
          <p:nvPr/>
        </p:nvSpPr>
        <p:spPr>
          <a:xfrm>
            <a:off x="16733514" y="2743200"/>
            <a:ext cx="13506775" cy="12919152"/>
          </a:xfrm>
          <a:prstGeom prst="round2DiagRect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fr-FR" sz="8400" b="1">
                <a:solidFill>
                  <a:srgbClr val="DD7230"/>
                </a:solidFill>
                <a:latin typeface="Garamond" panose="02020404030301010803" pitchFamily="18" charset="0"/>
              </a:rPr>
              <a:t>Cases</a:t>
            </a:r>
          </a:p>
          <a:p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France: Aulnay-sous-Bois, Vincennes, Sainte- </a:t>
            </a:r>
            <a:r>
              <a:rPr lang="fr-FR" sz="8400" err="1">
                <a:solidFill>
                  <a:srgbClr val="DD7230"/>
                </a:solidFill>
                <a:latin typeface="Garamond" panose="02020404030301010803" pitchFamily="18" charset="0"/>
              </a:rPr>
              <a:t>Pazanne</a:t>
            </a:r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, Nice.</a:t>
            </a:r>
          </a:p>
          <a:p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United States: Flint, Michigan, « Cancer </a:t>
            </a:r>
            <a:r>
              <a:rPr lang="fr-FR" sz="8400" err="1">
                <a:solidFill>
                  <a:srgbClr val="DD7230"/>
                </a:solidFill>
                <a:latin typeface="Garamond" panose="02020404030301010803" pitchFamily="18" charset="0"/>
              </a:rPr>
              <a:t>Alley</a:t>
            </a:r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 », LA, « Standing Rock » </a:t>
            </a:r>
            <a:r>
              <a:rPr lang="fr-FR" sz="8400" err="1">
                <a:solidFill>
                  <a:srgbClr val="DD7230"/>
                </a:solidFill>
                <a:latin typeface="Garamond" panose="02020404030301010803" pitchFamily="18" charset="0"/>
              </a:rPr>
              <a:t>Reservation</a:t>
            </a:r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 N/SD, </a:t>
            </a:r>
            <a:r>
              <a:rPr lang="fr-FR" sz="8400" err="1">
                <a:solidFill>
                  <a:srgbClr val="DD7230"/>
                </a:solidFill>
                <a:latin typeface="Garamond" panose="02020404030301010803" pitchFamily="18" charset="0"/>
              </a:rPr>
              <a:t>Uniontown</a:t>
            </a:r>
            <a:r>
              <a:rPr lang="fr-FR" sz="8400">
                <a:solidFill>
                  <a:srgbClr val="DD7230"/>
                </a:solidFill>
                <a:latin typeface="Garamond" panose="02020404030301010803" pitchFamily="18" charset="0"/>
              </a:rPr>
              <a:t> AL, Lawrence, MA.</a:t>
            </a: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3D94515F-01C3-4D24-8386-876992409C73}"/>
              </a:ext>
            </a:extLst>
          </p:cNvPr>
          <p:cNvSpPr/>
          <p:nvPr/>
        </p:nvSpPr>
        <p:spPr>
          <a:xfrm>
            <a:off x="16733515" y="28432048"/>
            <a:ext cx="13506773" cy="12350193"/>
          </a:xfrm>
          <a:prstGeom prst="round2DiagRect">
            <a:avLst/>
          </a:prstGeom>
          <a:solidFill>
            <a:srgbClr val="DD7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8800" b="1">
                <a:solidFill>
                  <a:srgbClr val="C5E0B4"/>
                </a:solidFill>
                <a:latin typeface="Garamond" panose="02020404030301010803" pitchFamily="18" charset="0"/>
              </a:rPr>
              <a:t> Perspectives &amp; </a:t>
            </a:r>
            <a:r>
              <a:rPr lang="fr-FR" sz="8800" b="1" err="1">
                <a:solidFill>
                  <a:srgbClr val="C5E0B4"/>
                </a:solidFill>
                <a:latin typeface="Garamond" panose="02020404030301010803" pitchFamily="18" charset="0"/>
              </a:rPr>
              <a:t>Findings</a:t>
            </a:r>
            <a:endParaRPr lang="fr-FR" sz="8800" b="1">
              <a:solidFill>
                <a:srgbClr val="C5E0B4"/>
              </a:solidFill>
              <a:latin typeface="Garamond" panose="02020404030301010803" pitchFamily="18" charset="0"/>
            </a:endParaRPr>
          </a:p>
          <a:p>
            <a:r>
              <a:rPr lang="fr-FR" sz="8800" b="1" err="1">
                <a:solidFill>
                  <a:srgbClr val="C5E0B4"/>
                </a:solidFill>
                <a:latin typeface="Garamond" panose="02020404030301010803" pitchFamily="18" charset="0"/>
              </a:rPr>
              <a:t>C</a:t>
            </a:r>
            <a:r>
              <a:rPr lang="fr-FR" sz="8800" err="1">
                <a:solidFill>
                  <a:srgbClr val="C5E0B4"/>
                </a:solidFill>
                <a:latin typeface="Garamond" panose="02020404030301010803" pitchFamily="18" charset="0"/>
              </a:rPr>
              <a:t>itizenship</a:t>
            </a:r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 </a:t>
            </a:r>
            <a:r>
              <a:rPr lang="fr-FR" sz="8800" err="1">
                <a:solidFill>
                  <a:srgbClr val="C5E0B4"/>
                </a:solidFill>
                <a:latin typeface="Garamond" panose="02020404030301010803" pitchFamily="18" charset="0"/>
              </a:rPr>
              <a:t>models</a:t>
            </a:r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 (Ethno-national /Identity </a:t>
            </a:r>
            <a:r>
              <a:rPr lang="fr-FR" sz="8800" err="1">
                <a:solidFill>
                  <a:srgbClr val="C5E0B4"/>
                </a:solidFill>
                <a:latin typeface="Garamond" panose="02020404030301010803" pitchFamily="18" charset="0"/>
              </a:rPr>
              <a:t>politics</a:t>
            </a:r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 v. Republican Model/ Universalism)</a:t>
            </a:r>
          </a:p>
          <a:p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Pollution Overlapping &amp; Toxic Cocktails</a:t>
            </a:r>
          </a:p>
          <a:p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Diffusion-</a:t>
            </a:r>
            <a:r>
              <a:rPr lang="fr-FR" sz="8800" err="1">
                <a:solidFill>
                  <a:srgbClr val="C5E0B4"/>
                </a:solidFill>
                <a:latin typeface="Garamond" panose="02020404030301010803" pitchFamily="18" charset="0"/>
              </a:rPr>
              <a:t>Exposome</a:t>
            </a:r>
            <a:endParaRPr lang="fr-FR" sz="8800">
              <a:solidFill>
                <a:srgbClr val="C5E0B4"/>
              </a:solidFill>
              <a:latin typeface="Garamond" panose="02020404030301010803" pitchFamily="18" charset="0"/>
            </a:endParaRPr>
          </a:p>
          <a:p>
            <a:r>
              <a:rPr lang="fr-FR" sz="8800">
                <a:solidFill>
                  <a:srgbClr val="C5E0B4"/>
                </a:solidFill>
                <a:latin typeface="Garamond" panose="02020404030301010803" pitchFamily="18" charset="0"/>
              </a:rPr>
              <a:t>Class-action </a:t>
            </a:r>
            <a:r>
              <a:rPr lang="fr-FR" sz="8800" err="1">
                <a:solidFill>
                  <a:srgbClr val="C5E0B4"/>
                </a:solidFill>
                <a:latin typeface="Garamond" panose="02020404030301010803" pitchFamily="18" charset="0"/>
              </a:rPr>
              <a:t>capacity</a:t>
            </a:r>
            <a:endParaRPr lang="fr-FR" sz="8800">
              <a:solidFill>
                <a:srgbClr val="C5E0B4"/>
              </a:solidFill>
              <a:latin typeface="Garamond" panose="02020404030301010803" pitchFamily="18" charset="0"/>
            </a:endParaRPr>
          </a:p>
        </p:txBody>
      </p:sp>
      <p:pic>
        <p:nvPicPr>
          <p:cNvPr id="26" name="Image 25" descr="Une image contenant personne, extérieur, groupe, posant&#10;&#10;Description générée automatiquement">
            <a:extLst>
              <a:ext uri="{FF2B5EF4-FFF2-40B4-BE49-F238E27FC236}">
                <a16:creationId xmlns:a16="http://schemas.microsoft.com/office/drawing/2014/main" id="{FB78E012-39CC-4EF5-A2EC-002EB0272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15" y="15799192"/>
            <a:ext cx="13506774" cy="12919152"/>
          </a:xfrm>
          <a:prstGeom prst="rect">
            <a:avLst/>
          </a:prstGeom>
        </p:spPr>
      </p:pic>
      <p:pic>
        <p:nvPicPr>
          <p:cNvPr id="34" name="Image 33" descr="Une image contenant arbre, extérieur, bâtiment, toit&#10;&#10;Description générée automatiquement">
            <a:extLst>
              <a:ext uri="{FF2B5EF4-FFF2-40B4-BE49-F238E27FC236}">
                <a16:creationId xmlns:a16="http://schemas.microsoft.com/office/drawing/2014/main" id="{83EAC31E-4E4B-4BE5-8E45-26F2A85CC7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73892" y="9598821"/>
            <a:ext cx="30718443" cy="167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56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F9BE8C8B94614CA4E7A9677DDA0F03" ma:contentTypeVersion="9" ma:contentTypeDescription="Crée un document." ma:contentTypeScope="" ma:versionID="25d515dff199bb7f80362c772bed9a9e">
  <xsd:schema xmlns:xsd="http://www.w3.org/2001/XMLSchema" xmlns:xs="http://www.w3.org/2001/XMLSchema" xmlns:p="http://schemas.microsoft.com/office/2006/metadata/properties" xmlns:ns2="6bc18f12-add3-4f61-9d12-4f0b8e1ada81" targetNamespace="http://schemas.microsoft.com/office/2006/metadata/properties" ma:root="true" ma:fieldsID="262effe8292cdc420bc6f0e27c2b36a7" ns2:_="">
    <xsd:import namespace="6bc18f12-add3-4f61-9d12-4f0b8e1ad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18f12-add3-4f61-9d12-4f0b8e1ad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DB979A-F401-4D47-BC6D-2971A50686E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FC90396-9654-4485-BE61-890FF23A90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26797B-6DEA-44E6-BE3F-C15E45C825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c18f12-add3-4f61-9d12-4f0b8e1ad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17085</TotalTime>
  <Words>248</Words>
  <Application>Microsoft Office PowerPoint</Application>
  <PresentationFormat>Personnalisé</PresentationFormat>
  <Paragraphs>16</Paragraphs>
  <Slides>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Ecological Degradation and Socioeconomic Discrimination through an Ecofeminist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Ecological Degradation and Socioeconomic Discrimination through the Lense of Ecofeminism</dc:title>
  <dc:creator>Christina Brown</dc:creator>
  <cp:lastModifiedBy>Mylène Canvel</cp:lastModifiedBy>
  <cp:revision>18</cp:revision>
  <dcterms:created xsi:type="dcterms:W3CDTF">2022-04-26T16:27:12Z</dcterms:created>
  <dcterms:modified xsi:type="dcterms:W3CDTF">2022-05-15T19:57:07Z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0x010100C3F9BE8C8B94614CA4E7A9677DDA0F03</vt:lpwstr>
  </property>
</Properties>
</file>